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4"/>
  </p:notesMasterIdLst>
  <p:sldIdLst>
    <p:sldId id="256" r:id="rId2"/>
    <p:sldId id="257" r:id="rId3"/>
    <p:sldId id="258" r:id="rId4"/>
    <p:sldId id="259" r:id="rId5"/>
    <p:sldId id="260" r:id="rId6"/>
    <p:sldId id="274" r:id="rId7"/>
    <p:sldId id="261" r:id="rId8"/>
    <p:sldId id="275" r:id="rId9"/>
    <p:sldId id="262" r:id="rId10"/>
    <p:sldId id="263" r:id="rId11"/>
    <p:sldId id="273" r:id="rId12"/>
    <p:sldId id="264" r:id="rId13"/>
    <p:sldId id="265" r:id="rId14"/>
    <p:sldId id="266" r:id="rId15"/>
    <p:sldId id="267" r:id="rId16"/>
    <p:sldId id="268" r:id="rId17"/>
    <p:sldId id="276" r:id="rId18"/>
    <p:sldId id="269" r:id="rId19"/>
    <p:sldId id="270" r:id="rId20"/>
    <p:sldId id="277" r:id="rId21"/>
    <p:sldId id="271" r:id="rId22"/>
    <p:sldId id="272"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78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69299717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685800" y="2840053"/>
            <a:ext cx="7772400" cy="784800"/>
          </a:xfrm>
          <a:prstGeom prst="rect">
            <a:avLst/>
          </a:prstGeom>
        </p:spPr>
        <p:txBody>
          <a:bodyPr wrap="square"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ctrTitle"/>
          </p:nvPr>
        </p:nvSpPr>
        <p:spPr>
          <a:xfrm>
            <a:off x="685800" y="1583342"/>
            <a:ext cx="7772400" cy="1159800"/>
          </a:xfrm>
          <a:prstGeom prst="rect">
            <a:avLst/>
          </a:prstGeom>
        </p:spPr>
        <p:txBody>
          <a:bodyPr wrap="square"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4" y="1200150"/>
            <a:ext cx="39945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600"/>
          </a:xfrm>
          <a:prstGeom prst="rect">
            <a:avLst/>
          </a:prstGeom>
        </p:spPr>
        <p:txBody>
          <a:bodyPr wrap="square"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27" name="Shape 2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700"/>
          </a:xfrm>
          <a:prstGeom prst="rect">
            <a:avLst/>
          </a:prstGeom>
          <a:noFill/>
          <a:ln>
            <a:noFill/>
          </a:ln>
        </p:spPr>
        <p:txBody>
          <a:bodyPr wrap="square" lIns="91425" tIns="91425" rIns="91425" bIns="91425" anchor="t" anchorCtr="0"/>
          <a:lstStyle>
            <a:lvl1pPr lvl="0">
              <a:spcBef>
                <a:spcPts val="600"/>
              </a:spcBef>
              <a:buSzPct val="100000"/>
              <a:buChar char="●"/>
              <a:defRPr sz="3000"/>
            </a:lvl1pPr>
            <a:lvl2pPr lvl="1">
              <a:spcBef>
                <a:spcPts val="480"/>
              </a:spcBef>
              <a:buSzPct val="100000"/>
              <a:buChar char="○"/>
              <a:defRPr sz="2400"/>
            </a:lvl2pPr>
            <a:lvl3pPr lvl="2">
              <a:spcBef>
                <a:spcPts val="480"/>
              </a:spcBef>
              <a:buSzPct val="100000"/>
              <a:buChar char="■"/>
              <a:defRPr sz="2400"/>
            </a:lvl3pPr>
            <a:lvl4pPr lvl="3">
              <a:spcBef>
                <a:spcPts val="360"/>
              </a:spcBef>
              <a:buSzPct val="100000"/>
              <a:buChar char="●"/>
              <a:defRPr sz="1800"/>
            </a:lvl4pPr>
            <a:lvl5pPr lvl="4">
              <a:spcBef>
                <a:spcPts val="360"/>
              </a:spcBef>
              <a:buSzPct val="100000"/>
              <a:buChar char="○"/>
              <a:defRPr sz="1800"/>
            </a:lvl5pPr>
            <a:lvl6pPr lvl="5">
              <a:spcBef>
                <a:spcPts val="360"/>
              </a:spcBef>
              <a:buSzPct val="100000"/>
              <a:buChar char="■"/>
              <a:defRPr sz="1800"/>
            </a:lvl6pPr>
            <a:lvl7pPr lvl="6">
              <a:spcBef>
                <a:spcPts val="360"/>
              </a:spcBef>
              <a:buSzPct val="100000"/>
              <a:buChar char="●"/>
              <a:defRPr sz="1800"/>
            </a:lvl7pPr>
            <a:lvl8pPr lvl="7">
              <a:spcBef>
                <a:spcPts val="360"/>
              </a:spcBef>
              <a:buSzPct val="100000"/>
              <a:buChar char="○"/>
              <a:defRPr sz="1800"/>
            </a:lvl8pPr>
            <a:lvl9pPr lvl="8">
              <a:spcBef>
                <a:spcPts val="360"/>
              </a:spcBef>
              <a:buSzPct val="100000"/>
              <a:buChar char="■"/>
              <a:defRPr sz="1800"/>
            </a:lvl9pPr>
          </a:lstStyle>
          <a:p>
            <a:endParaRPr/>
          </a:p>
        </p:txBody>
      </p:sp>
      <p:sp>
        <p:nvSpPr>
          <p:cNvPr id="8" name="Shape 8"/>
          <p:cNvSpPr txBox="1">
            <a:spLocks noGrp="1"/>
          </p:cNvSpPr>
          <p:nvPr>
            <p:ph type="sldNum" idx="12"/>
          </p:nvPr>
        </p:nvSpPr>
        <p:spPr>
          <a:xfrm>
            <a:off x="8556791"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iazza.com/class/j6l28ib7gfy7of?cid=4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1173275"/>
            <a:ext cx="7772400" cy="1569900"/>
          </a:xfrm>
          <a:prstGeom prst="rect">
            <a:avLst/>
          </a:prstGeom>
        </p:spPr>
        <p:txBody>
          <a:bodyPr wrap="square" lIns="91425" tIns="91425" rIns="91425" bIns="91425" anchor="b" anchorCtr="0">
            <a:noAutofit/>
          </a:bodyPr>
          <a:lstStyle/>
          <a:p>
            <a:pPr lvl="0" rtl="0">
              <a:spcBef>
                <a:spcPts val="0"/>
              </a:spcBef>
              <a:buNone/>
            </a:pPr>
            <a:r>
              <a:rPr lang="en" sz="3600"/>
              <a:t>Computational Photography</a:t>
            </a:r>
          </a:p>
          <a:p>
            <a:pPr lvl="0" rtl="0">
              <a:spcBef>
                <a:spcPts val="0"/>
              </a:spcBef>
              <a:buNone/>
            </a:pPr>
            <a:r>
              <a:rPr lang="en" sz="3600"/>
              <a:t>Assignment #5</a:t>
            </a:r>
          </a:p>
          <a:p>
            <a:pPr lvl="0" rtl="0">
              <a:spcBef>
                <a:spcPts val="0"/>
              </a:spcBef>
              <a:buNone/>
            </a:pPr>
            <a:r>
              <a:rPr lang="en" sz="3600"/>
              <a:t>Panoramas</a:t>
            </a:r>
          </a:p>
        </p:txBody>
      </p:sp>
      <p:sp>
        <p:nvSpPr>
          <p:cNvPr id="35" name="Shape 35"/>
          <p:cNvSpPr txBox="1">
            <a:spLocks noGrp="1"/>
          </p:cNvSpPr>
          <p:nvPr>
            <p:ph type="subTitle" idx="1"/>
          </p:nvPr>
        </p:nvSpPr>
        <p:spPr>
          <a:xfrm>
            <a:off x="685800" y="2840049"/>
            <a:ext cx="7772400" cy="1095300"/>
          </a:xfrm>
          <a:prstGeom prst="rect">
            <a:avLst/>
          </a:prstGeom>
        </p:spPr>
        <p:txBody>
          <a:bodyPr wrap="square" lIns="91425" tIns="91425" rIns="91425" bIns="91425" anchor="t" anchorCtr="0">
            <a:noAutofit/>
          </a:bodyPr>
          <a:lstStyle/>
          <a:p>
            <a:pPr lvl="0" rtl="0">
              <a:spcBef>
                <a:spcPts val="0"/>
              </a:spcBef>
              <a:buNone/>
            </a:pPr>
            <a:r>
              <a:rPr lang="en" dirty="0" smtClean="0"/>
              <a:t>Deliang Yin</a:t>
            </a:r>
            <a:endParaRPr lang="en" dirty="0"/>
          </a:p>
          <a:p>
            <a:pPr lvl="0" rtl="0">
              <a:spcBef>
                <a:spcPts val="0"/>
              </a:spcBef>
              <a:buNone/>
            </a:pPr>
            <a:r>
              <a:rPr lang="en" dirty="0"/>
              <a:t>Fall 2017</a:t>
            </a:r>
          </a:p>
        </p:txBody>
      </p:sp>
      <p:sp>
        <p:nvSpPr>
          <p:cNvPr id="36" name="Shape 36"/>
          <p:cNvSpPr txBox="1"/>
          <p:nvPr/>
        </p:nvSpPr>
        <p:spPr>
          <a:xfrm>
            <a:off x="0" y="4944075"/>
            <a:ext cx="19860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37" name="Shape 3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95" name="Shape 95"/>
          <p:cNvSpPr txBox="1">
            <a:spLocks noGrp="1"/>
          </p:cNvSpPr>
          <p:nvPr>
            <p:ph type="title"/>
          </p:nvPr>
        </p:nvSpPr>
        <p:spPr>
          <a:xfrm>
            <a:off x="457200" y="1682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Test Images - Discussion</a:t>
            </a:r>
          </a:p>
        </p:txBody>
      </p:sp>
      <p:sp>
        <p:nvSpPr>
          <p:cNvPr id="96" name="Shape 96"/>
          <p:cNvSpPr txBox="1">
            <a:spLocks noGrp="1"/>
          </p:cNvSpPr>
          <p:nvPr>
            <p:ph type="body" idx="1"/>
          </p:nvPr>
        </p:nvSpPr>
        <p:spPr>
          <a:xfrm>
            <a:off x="435000" y="818825"/>
            <a:ext cx="8274000" cy="3276925"/>
          </a:xfrm>
          <a:prstGeom prst="rect">
            <a:avLst/>
          </a:prstGeom>
        </p:spPr>
        <p:txBody>
          <a:bodyPr wrap="square" lIns="91425" tIns="91425" rIns="91425" bIns="91425" anchor="t" anchorCtr="0">
            <a:noAutofit/>
          </a:bodyPr>
          <a:lstStyle/>
          <a:p>
            <a:pPr lvl="0" rtl="0">
              <a:lnSpc>
                <a:spcPct val="115000"/>
              </a:lnSpc>
              <a:spcBef>
                <a:spcPts val="0"/>
              </a:spcBef>
              <a:buNone/>
            </a:pPr>
            <a:endParaRPr sz="1200" b="1" dirty="0">
              <a:solidFill>
                <a:schemeClr val="dk1"/>
              </a:solidFill>
              <a:latin typeface="Trebuchet MS"/>
              <a:ea typeface="Trebuchet MS"/>
              <a:cs typeface="Trebuchet MS"/>
              <a:sym typeface="Trebuchet MS"/>
            </a:endParaRPr>
          </a:p>
          <a:p>
            <a:pPr marL="457200" lvl="0" indent="-342900" rtl="0">
              <a:lnSpc>
                <a:spcPct val="115000"/>
              </a:lnSpc>
              <a:spcBef>
                <a:spcPts val="0"/>
              </a:spcBef>
              <a:buClr>
                <a:schemeClr val="dk1"/>
              </a:buClr>
              <a:buSzPct val="100000"/>
              <a:buFont typeface="Trebuchet MS"/>
              <a:buChar char="●"/>
            </a:pPr>
            <a:r>
              <a:rPr lang="en" sz="1800" dirty="0">
                <a:solidFill>
                  <a:schemeClr val="dk1"/>
                </a:solidFill>
                <a:latin typeface="Trebuchet MS"/>
                <a:ea typeface="Trebuchet MS"/>
                <a:cs typeface="Trebuchet MS"/>
                <a:sym typeface="Trebuchet MS"/>
              </a:rPr>
              <a:t>Are you satisfied with the result? Why or why not? Give </a:t>
            </a:r>
            <a:r>
              <a:rPr lang="en" sz="1800" b="1" u="sng" dirty="0">
                <a:solidFill>
                  <a:schemeClr val="dk1"/>
                </a:solidFill>
                <a:latin typeface="Trebuchet MS"/>
                <a:ea typeface="Trebuchet MS"/>
                <a:cs typeface="Trebuchet MS"/>
                <a:sym typeface="Trebuchet MS"/>
              </a:rPr>
              <a:t>details</a:t>
            </a:r>
            <a:r>
              <a:rPr lang="en" sz="1800" dirty="0">
                <a:solidFill>
                  <a:schemeClr val="dk1"/>
                </a:solidFill>
                <a:latin typeface="Trebuchet MS"/>
                <a:ea typeface="Trebuchet MS"/>
                <a:cs typeface="Trebuchet MS"/>
                <a:sym typeface="Trebuchet MS"/>
              </a:rPr>
              <a:t> of what you were and/or were not happy </a:t>
            </a:r>
            <a:r>
              <a:rPr lang="en" sz="1800" dirty="0" smtClean="0">
                <a:solidFill>
                  <a:schemeClr val="dk1"/>
                </a:solidFill>
                <a:latin typeface="Trebuchet MS"/>
                <a:ea typeface="Trebuchet MS"/>
                <a:cs typeface="Trebuchet MS"/>
                <a:sym typeface="Trebuchet MS"/>
              </a:rPr>
              <a:t>with</a:t>
            </a:r>
          </a:p>
          <a:p>
            <a:pPr marL="461963" lvl="0" rtl="0">
              <a:lnSpc>
                <a:spcPct val="115000"/>
              </a:lnSpc>
              <a:spcBef>
                <a:spcPts val="600"/>
              </a:spcBef>
              <a:spcAft>
                <a:spcPts val="200"/>
              </a:spcAft>
              <a:buClr>
                <a:schemeClr val="dk1"/>
              </a:buClr>
              <a:buSzPct val="100000"/>
              <a:buNone/>
            </a:pPr>
            <a:r>
              <a:rPr lang="en" sz="1800" dirty="0">
                <a:solidFill>
                  <a:srgbClr val="0000FF"/>
                </a:solidFill>
                <a:latin typeface="Trebuchet MS"/>
                <a:ea typeface="Trebuchet MS"/>
                <a:cs typeface="Trebuchet MS"/>
                <a:sym typeface="Trebuchet MS"/>
              </a:rPr>
              <a:t>I am happy that </a:t>
            </a:r>
            <a:r>
              <a:rPr lang="en" sz="1800" dirty="0" smtClean="0">
                <a:solidFill>
                  <a:srgbClr val="0000FF"/>
                </a:solidFill>
                <a:latin typeface="Trebuchet MS"/>
                <a:ea typeface="Trebuchet MS"/>
                <a:cs typeface="Trebuchet MS"/>
                <a:sym typeface="Trebuchet MS"/>
              </a:rPr>
              <a:t>these </a:t>
            </a:r>
            <a:r>
              <a:rPr lang="en" sz="1800" dirty="0">
                <a:solidFill>
                  <a:srgbClr val="0000FF"/>
                </a:solidFill>
                <a:latin typeface="Trebuchet MS"/>
                <a:ea typeface="Trebuchet MS"/>
                <a:cs typeface="Trebuchet MS"/>
                <a:sym typeface="Trebuchet MS"/>
              </a:rPr>
              <a:t>images appear in the right position and align with each </a:t>
            </a:r>
            <a:r>
              <a:rPr lang="en" sz="1800" dirty="0" smtClean="0">
                <a:solidFill>
                  <a:srgbClr val="0000FF"/>
                </a:solidFill>
                <a:latin typeface="Trebuchet MS"/>
                <a:ea typeface="Trebuchet MS"/>
                <a:cs typeface="Trebuchet MS"/>
                <a:sym typeface="Trebuchet MS"/>
              </a:rPr>
              <a:t>other, so that the duplicated areas overlap each other.</a:t>
            </a:r>
            <a:endParaRPr lang="en" sz="1800" dirty="0">
              <a:solidFill>
                <a:srgbClr val="0000FF"/>
              </a:solidFill>
              <a:latin typeface="Trebuchet MS"/>
              <a:ea typeface="Trebuchet MS"/>
              <a:cs typeface="Trebuchet MS"/>
              <a:sym typeface="Trebuchet MS"/>
            </a:endParaRPr>
          </a:p>
          <a:p>
            <a:pPr marL="461963" lvl="0" rtl="0">
              <a:lnSpc>
                <a:spcPct val="115000"/>
              </a:lnSpc>
              <a:spcBef>
                <a:spcPts val="300"/>
              </a:spcBef>
              <a:buClr>
                <a:schemeClr val="dk1"/>
              </a:buClr>
              <a:buSzPct val="100000"/>
              <a:buNone/>
            </a:pPr>
            <a:r>
              <a:rPr lang="en" sz="1800" dirty="0">
                <a:solidFill>
                  <a:srgbClr val="0000FF"/>
                </a:solidFill>
                <a:latin typeface="Trebuchet MS"/>
                <a:ea typeface="Trebuchet MS"/>
                <a:cs typeface="Trebuchet MS"/>
                <a:sym typeface="Trebuchet MS"/>
              </a:rPr>
              <a:t>I am not happy about the </a:t>
            </a:r>
            <a:r>
              <a:rPr lang="en" sz="1800" dirty="0" smtClean="0">
                <a:solidFill>
                  <a:srgbClr val="0000FF"/>
                </a:solidFill>
                <a:latin typeface="Trebuchet MS"/>
                <a:ea typeface="Trebuchet MS"/>
                <a:cs typeface="Trebuchet MS"/>
                <a:sym typeface="Trebuchet MS"/>
              </a:rPr>
              <a:t>transition between images and the huge black background left in the canvas. </a:t>
            </a:r>
            <a:r>
              <a:rPr lang="en" sz="1800" dirty="0">
                <a:solidFill>
                  <a:srgbClr val="0000FF"/>
                </a:solidFill>
                <a:latin typeface="Trebuchet MS"/>
                <a:ea typeface="Trebuchet MS"/>
                <a:cs typeface="Trebuchet MS"/>
                <a:sym typeface="Trebuchet MS"/>
              </a:rPr>
              <a:t>I can see obvious banding in the </a:t>
            </a:r>
            <a:r>
              <a:rPr lang="en" sz="1800" dirty="0" smtClean="0">
                <a:solidFill>
                  <a:srgbClr val="0000FF"/>
                </a:solidFill>
                <a:latin typeface="Trebuchet MS"/>
                <a:ea typeface="Trebuchet MS"/>
                <a:cs typeface="Trebuchet MS"/>
                <a:sym typeface="Trebuchet MS"/>
              </a:rPr>
              <a:t>sky and the lake, </a:t>
            </a:r>
            <a:r>
              <a:rPr lang="en" sz="1800" dirty="0">
                <a:solidFill>
                  <a:srgbClr val="0000FF"/>
                </a:solidFill>
                <a:latin typeface="Trebuchet MS"/>
                <a:ea typeface="Trebuchet MS"/>
                <a:cs typeface="Trebuchet MS"/>
                <a:sym typeface="Trebuchet MS"/>
              </a:rPr>
              <a:t>as the exposure/color tone </a:t>
            </a:r>
            <a:r>
              <a:rPr lang="en" sz="1800" dirty="0" smtClean="0">
                <a:solidFill>
                  <a:srgbClr val="0000FF"/>
                </a:solidFill>
                <a:latin typeface="Trebuchet MS"/>
                <a:ea typeface="Trebuchet MS"/>
                <a:cs typeface="Trebuchet MS"/>
                <a:sym typeface="Trebuchet MS"/>
              </a:rPr>
              <a:t>significantly change </a:t>
            </a:r>
            <a:r>
              <a:rPr lang="en" sz="1800" dirty="0">
                <a:solidFill>
                  <a:srgbClr val="0000FF"/>
                </a:solidFill>
                <a:latin typeface="Trebuchet MS"/>
                <a:ea typeface="Trebuchet MS"/>
                <a:cs typeface="Trebuchet MS"/>
                <a:sym typeface="Trebuchet MS"/>
              </a:rPr>
              <a:t>between images using alpha </a:t>
            </a:r>
            <a:r>
              <a:rPr lang="en" sz="1800" dirty="0" smtClean="0">
                <a:solidFill>
                  <a:srgbClr val="0000FF"/>
                </a:solidFill>
                <a:latin typeface="Trebuchet MS"/>
                <a:ea typeface="Trebuchet MS"/>
                <a:cs typeface="Trebuchet MS"/>
                <a:sym typeface="Trebuchet MS"/>
              </a:rPr>
              <a:t>blending.</a:t>
            </a:r>
            <a:endParaRPr lang="en" sz="1800" dirty="0">
              <a:solidFill>
                <a:srgbClr val="0000FF"/>
              </a:solidFill>
              <a:latin typeface="Trebuchet MS"/>
              <a:ea typeface="Trebuchet MS"/>
              <a:cs typeface="Trebuchet MS"/>
              <a:sym typeface="Trebuchet MS"/>
            </a:endParaRPr>
          </a:p>
        </p:txBody>
      </p:sp>
      <p:sp>
        <p:nvSpPr>
          <p:cNvPr id="97" name="Shape 9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95" name="Shape 95"/>
          <p:cNvSpPr txBox="1">
            <a:spLocks noGrp="1"/>
          </p:cNvSpPr>
          <p:nvPr>
            <p:ph type="title"/>
          </p:nvPr>
        </p:nvSpPr>
        <p:spPr>
          <a:xfrm>
            <a:off x="457200" y="1682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Test Images - Discussion</a:t>
            </a:r>
          </a:p>
        </p:txBody>
      </p:sp>
      <p:sp>
        <p:nvSpPr>
          <p:cNvPr id="96" name="Shape 96"/>
          <p:cNvSpPr txBox="1">
            <a:spLocks noGrp="1"/>
          </p:cNvSpPr>
          <p:nvPr>
            <p:ph type="body" idx="1"/>
          </p:nvPr>
        </p:nvSpPr>
        <p:spPr>
          <a:xfrm>
            <a:off x="435000" y="818825"/>
            <a:ext cx="8274000" cy="3962725"/>
          </a:xfrm>
          <a:prstGeom prst="rect">
            <a:avLst/>
          </a:prstGeom>
        </p:spPr>
        <p:txBody>
          <a:bodyPr wrap="square" lIns="91425" tIns="91425" rIns="91425" bIns="91425" anchor="t" anchorCtr="0">
            <a:noAutofit/>
          </a:bodyPr>
          <a:lstStyle/>
          <a:p>
            <a:pPr marL="457200" lvl="0" indent="-342900" rtl="0">
              <a:lnSpc>
                <a:spcPct val="115000"/>
              </a:lnSpc>
              <a:spcBef>
                <a:spcPts val="0"/>
              </a:spcBef>
              <a:buClr>
                <a:schemeClr val="dk1"/>
              </a:buClr>
              <a:buSzPct val="100000"/>
              <a:buFont typeface="Trebuchet MS"/>
              <a:buChar char="●"/>
            </a:pPr>
            <a:r>
              <a:rPr lang="en" sz="1800" dirty="0" smtClean="0">
                <a:solidFill>
                  <a:schemeClr val="dk1"/>
                </a:solidFill>
                <a:latin typeface="Trebuchet MS"/>
                <a:ea typeface="Trebuchet MS"/>
                <a:cs typeface="Trebuchet MS"/>
                <a:sym typeface="Trebuchet MS"/>
              </a:rPr>
              <a:t>Were </a:t>
            </a:r>
            <a:r>
              <a:rPr lang="en" sz="1800" dirty="0">
                <a:solidFill>
                  <a:schemeClr val="dk1"/>
                </a:solidFill>
                <a:latin typeface="Trebuchet MS"/>
                <a:ea typeface="Trebuchet MS"/>
                <a:cs typeface="Trebuchet MS"/>
                <a:sym typeface="Trebuchet MS"/>
              </a:rPr>
              <a:t>you able to achieve a smooth transition between images? </a:t>
            </a:r>
            <a:endParaRPr lang="en" sz="1800" dirty="0" smtClean="0">
              <a:solidFill>
                <a:schemeClr val="dk1"/>
              </a:solidFill>
              <a:latin typeface="Trebuchet MS"/>
              <a:ea typeface="Trebuchet MS"/>
              <a:cs typeface="Trebuchet MS"/>
              <a:sym typeface="Trebuchet MS"/>
            </a:endParaRPr>
          </a:p>
          <a:p>
            <a:pPr marL="457200" lvl="0" rtl="0">
              <a:lnSpc>
                <a:spcPct val="115000"/>
              </a:lnSpc>
              <a:spcBef>
                <a:spcPts val="600"/>
              </a:spcBef>
              <a:buClr>
                <a:schemeClr val="dk1"/>
              </a:buClr>
              <a:buSzPct val="100000"/>
              <a:buNone/>
            </a:pPr>
            <a:r>
              <a:rPr lang="en" sz="1800" dirty="0" smtClean="0">
                <a:solidFill>
                  <a:srgbClr val="0000FF"/>
                </a:solidFill>
                <a:latin typeface="Trebuchet MS"/>
                <a:ea typeface="Trebuchet MS"/>
                <a:cs typeface="Trebuchet MS"/>
                <a:sym typeface="Trebuchet MS"/>
              </a:rPr>
              <a:t>Simply </a:t>
            </a:r>
            <a:r>
              <a:rPr lang="en" sz="1800" dirty="0">
                <a:solidFill>
                  <a:srgbClr val="0000FF"/>
                </a:solidFill>
                <a:latin typeface="Trebuchet MS"/>
                <a:ea typeface="Trebuchet MS"/>
                <a:cs typeface="Trebuchet MS"/>
                <a:sym typeface="Trebuchet MS"/>
              </a:rPr>
              <a:t>using the alpha blending may not </a:t>
            </a:r>
            <a:r>
              <a:rPr lang="en" sz="1800" dirty="0" smtClean="0">
                <a:solidFill>
                  <a:srgbClr val="0000FF"/>
                </a:solidFill>
                <a:latin typeface="Trebuchet MS"/>
                <a:ea typeface="Trebuchet MS"/>
                <a:cs typeface="Trebuchet MS"/>
                <a:sym typeface="Trebuchet MS"/>
              </a:rPr>
              <a:t>work, as t</a:t>
            </a:r>
            <a:r>
              <a:rPr lang="en-US" sz="1800" dirty="0" smtClean="0">
                <a:solidFill>
                  <a:srgbClr val="0000FF"/>
                </a:solidFill>
                <a:latin typeface="Trebuchet MS"/>
                <a:ea typeface="Trebuchet MS"/>
                <a:cs typeface="Trebuchet MS"/>
                <a:sym typeface="Trebuchet MS"/>
              </a:rPr>
              <a:t>h</a:t>
            </a:r>
            <a:r>
              <a:rPr lang="en" sz="1800" dirty="0">
                <a:solidFill>
                  <a:srgbClr val="0000FF"/>
                </a:solidFill>
                <a:latin typeface="Trebuchet MS"/>
                <a:ea typeface="Trebuchet MS"/>
                <a:cs typeface="Trebuchet MS"/>
                <a:sym typeface="Trebuchet MS"/>
              </a:rPr>
              <a:t>e blending itself does not change the intensity values</a:t>
            </a:r>
            <a:r>
              <a:rPr lang="en" sz="1800" dirty="0" smtClean="0">
                <a:solidFill>
                  <a:srgbClr val="0000FF"/>
                </a:solidFill>
                <a:latin typeface="Trebuchet MS"/>
                <a:ea typeface="Trebuchet MS"/>
                <a:cs typeface="Trebuchet MS"/>
                <a:sym typeface="Trebuchet MS"/>
              </a:rPr>
              <a:t>. </a:t>
            </a:r>
          </a:p>
          <a:p>
            <a:pPr marL="457200" lvl="0" rtl="0">
              <a:lnSpc>
                <a:spcPct val="115000"/>
              </a:lnSpc>
              <a:spcBef>
                <a:spcPts val="600"/>
              </a:spcBef>
              <a:buClr>
                <a:schemeClr val="dk1"/>
              </a:buClr>
              <a:buSzPct val="100000"/>
              <a:buNone/>
            </a:pPr>
            <a:r>
              <a:rPr lang="en" sz="1800" dirty="0" smtClean="0">
                <a:solidFill>
                  <a:srgbClr val="0000FF"/>
                </a:solidFill>
                <a:latin typeface="Trebuchet MS"/>
                <a:ea typeface="Trebuchet MS"/>
                <a:cs typeface="Trebuchet MS"/>
                <a:sym typeface="Trebuchet MS"/>
              </a:rPr>
              <a:t>I guess, one possible solution to achieve a smooth transition is: </a:t>
            </a:r>
          </a:p>
          <a:p>
            <a:pPr marL="457200" lvl="0" rtl="0">
              <a:lnSpc>
                <a:spcPct val="115000"/>
              </a:lnSpc>
              <a:spcBef>
                <a:spcPts val="600"/>
              </a:spcBef>
              <a:buClr>
                <a:schemeClr val="dk1"/>
              </a:buClr>
              <a:buSzPct val="100000"/>
              <a:buNone/>
            </a:pPr>
            <a:r>
              <a:rPr lang="en" sz="1800" dirty="0" smtClean="0">
                <a:solidFill>
                  <a:srgbClr val="0000FF"/>
                </a:solidFill>
                <a:latin typeface="Trebuchet MS"/>
                <a:ea typeface="Trebuchet MS"/>
                <a:cs typeface="Trebuchet MS"/>
                <a:sym typeface="Trebuchet MS"/>
              </a:rPr>
              <a:t>Step 1: to adjust the intensity values of the 2</a:t>
            </a:r>
            <a:r>
              <a:rPr lang="en" sz="1800" baseline="30000" dirty="0" smtClean="0">
                <a:solidFill>
                  <a:srgbClr val="0000FF"/>
                </a:solidFill>
                <a:latin typeface="Trebuchet MS"/>
                <a:ea typeface="Trebuchet MS"/>
                <a:cs typeface="Trebuchet MS"/>
                <a:sym typeface="Trebuchet MS"/>
              </a:rPr>
              <a:t>nd</a:t>
            </a:r>
            <a:r>
              <a:rPr lang="en" sz="1800" dirty="0" smtClean="0">
                <a:solidFill>
                  <a:srgbClr val="0000FF"/>
                </a:solidFill>
                <a:latin typeface="Trebuchet MS"/>
                <a:ea typeface="Trebuchet MS"/>
                <a:cs typeface="Trebuchet MS"/>
                <a:sym typeface="Trebuchet MS"/>
              </a:rPr>
              <a:t> and 3</a:t>
            </a:r>
            <a:r>
              <a:rPr lang="en" sz="1800" baseline="30000" dirty="0" smtClean="0">
                <a:solidFill>
                  <a:srgbClr val="0000FF"/>
                </a:solidFill>
                <a:latin typeface="Trebuchet MS"/>
                <a:ea typeface="Trebuchet MS"/>
                <a:cs typeface="Trebuchet MS"/>
                <a:sym typeface="Trebuchet MS"/>
              </a:rPr>
              <a:t>rd</a:t>
            </a:r>
            <a:r>
              <a:rPr lang="en" sz="1800" dirty="0" smtClean="0">
                <a:solidFill>
                  <a:srgbClr val="0000FF"/>
                </a:solidFill>
                <a:latin typeface="Trebuchet MS"/>
                <a:ea typeface="Trebuchet MS"/>
                <a:cs typeface="Trebuchet MS"/>
                <a:sym typeface="Trebuchet MS"/>
              </a:rPr>
              <a:t> image, so that the average intensity values of these three images are the same. </a:t>
            </a:r>
          </a:p>
          <a:p>
            <a:pPr marL="457200" lvl="0" rtl="0">
              <a:lnSpc>
                <a:spcPct val="115000"/>
              </a:lnSpc>
              <a:spcBef>
                <a:spcPts val="600"/>
              </a:spcBef>
              <a:buClr>
                <a:schemeClr val="dk1"/>
              </a:buClr>
              <a:buSzPct val="100000"/>
              <a:buNone/>
            </a:pPr>
            <a:r>
              <a:rPr lang="en" sz="1800" dirty="0" smtClean="0">
                <a:solidFill>
                  <a:srgbClr val="0000FF"/>
                </a:solidFill>
                <a:latin typeface="Trebuchet MS"/>
                <a:ea typeface="Trebuchet MS"/>
                <a:cs typeface="Trebuchet MS"/>
                <a:sym typeface="Trebuchet MS"/>
              </a:rPr>
              <a:t>Step 2: using different blending methods other than alpha blending. </a:t>
            </a:r>
            <a:r>
              <a:rPr lang="en-US" sz="1800" dirty="0" smtClean="0">
                <a:solidFill>
                  <a:srgbClr val="0000FF"/>
                </a:solidFill>
                <a:latin typeface="Trebuchet MS"/>
                <a:ea typeface="Trebuchet MS"/>
                <a:cs typeface="Trebuchet MS"/>
                <a:sym typeface="Trebuchet MS"/>
              </a:rPr>
              <a:t>F</a:t>
            </a:r>
            <a:r>
              <a:rPr lang="en" sz="1800" dirty="0" smtClean="0">
                <a:solidFill>
                  <a:srgbClr val="0000FF"/>
                </a:solidFill>
                <a:latin typeface="Trebuchet MS"/>
                <a:ea typeface="Trebuchet MS"/>
                <a:cs typeface="Trebuchet MS"/>
                <a:sym typeface="Trebuchet MS"/>
              </a:rPr>
              <a:t>or example, the one used in the blending homework. </a:t>
            </a:r>
            <a:endParaRPr lang="en" sz="1800" dirty="0" smtClean="0">
              <a:solidFill>
                <a:srgbClr val="0000FF"/>
              </a:solidFill>
              <a:latin typeface="Trebuchet MS"/>
              <a:ea typeface="Trebuchet MS"/>
              <a:cs typeface="Trebuchet MS"/>
              <a:sym typeface="Trebuchet MS"/>
            </a:endParaRPr>
          </a:p>
          <a:p>
            <a:pPr marL="457200" lvl="0" rtl="0">
              <a:lnSpc>
                <a:spcPct val="115000"/>
              </a:lnSpc>
              <a:spcBef>
                <a:spcPts val="600"/>
              </a:spcBef>
              <a:buClr>
                <a:schemeClr val="dk1"/>
              </a:buClr>
              <a:buSzPct val="100000"/>
              <a:buNone/>
            </a:pPr>
            <a:r>
              <a:rPr lang="en" sz="1800" dirty="0" smtClean="0">
                <a:solidFill>
                  <a:srgbClr val="0000FF"/>
                </a:solidFill>
                <a:latin typeface="Trebuchet MS"/>
                <a:ea typeface="Trebuchet MS"/>
                <a:cs typeface="Trebuchet MS"/>
                <a:sym typeface="Trebuchet MS"/>
              </a:rPr>
              <a:t>Another way is to use Poisson blending, which I will show in the </a:t>
            </a:r>
            <a:r>
              <a:rPr lang="en" sz="1800" dirty="0" smtClean="0">
                <a:solidFill>
                  <a:srgbClr val="0000FF"/>
                </a:solidFill>
                <a:latin typeface="Trebuchet MS"/>
                <a:ea typeface="Trebuchet MS"/>
                <a:cs typeface="Trebuchet MS"/>
                <a:sym typeface="Trebuchet MS"/>
              </a:rPr>
              <a:t>A&amp;B </a:t>
            </a:r>
            <a:r>
              <a:rPr lang="en" sz="1800" dirty="0" smtClean="0">
                <a:solidFill>
                  <a:srgbClr val="0000FF"/>
                </a:solidFill>
                <a:latin typeface="Trebuchet MS"/>
                <a:ea typeface="Trebuchet MS"/>
                <a:cs typeface="Trebuchet MS"/>
                <a:sym typeface="Trebuchet MS"/>
              </a:rPr>
              <a:t>section.</a:t>
            </a:r>
            <a:endParaRPr lang="en" sz="1800" dirty="0">
              <a:solidFill>
                <a:srgbClr val="0000FF"/>
              </a:solidFill>
              <a:latin typeface="Trebuchet MS"/>
              <a:ea typeface="Trebuchet MS"/>
              <a:cs typeface="Trebuchet MS"/>
              <a:sym typeface="Trebuchet MS"/>
            </a:endParaRPr>
          </a:p>
        </p:txBody>
      </p:sp>
      <p:sp>
        <p:nvSpPr>
          <p:cNvPr id="97" name="Shape 97"/>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11</a:t>
            </a:fld>
            <a:endParaRPr lang="en"/>
          </a:p>
        </p:txBody>
      </p:sp>
    </p:spTree>
    <p:extLst>
      <p:ext uri="{BB962C8B-B14F-4D97-AF65-F5344CB8AC3E}">
        <p14:creationId xmlns:p14="http://schemas.microsoft.com/office/powerpoint/2010/main" val="274032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Shape 103"/>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104" name="Shape 104"/>
          <p:cNvSpPr txBox="1">
            <a:spLocks noGrp="1"/>
          </p:cNvSpPr>
          <p:nvPr>
            <p:ph type="title"/>
          </p:nvPr>
        </p:nvSpPr>
        <p:spPr>
          <a:xfrm>
            <a:off x="457200" y="1682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Results - Original Images</a:t>
            </a:r>
          </a:p>
        </p:txBody>
      </p:sp>
      <p:sp>
        <p:nvSpPr>
          <p:cNvPr id="105" name="Shape 105"/>
          <p:cNvSpPr txBox="1">
            <a:spLocks noGrp="1"/>
          </p:cNvSpPr>
          <p:nvPr>
            <p:ph type="body" idx="1"/>
          </p:nvPr>
        </p:nvSpPr>
        <p:spPr>
          <a:xfrm>
            <a:off x="435000" y="818825"/>
            <a:ext cx="8274000" cy="457525"/>
          </a:xfrm>
          <a:prstGeom prst="rect">
            <a:avLst/>
          </a:prstGeom>
        </p:spPr>
        <p:txBody>
          <a:bodyPr wrap="square" lIns="91425" tIns="91425" rIns="91425" bIns="91425" anchor="t" anchorCtr="0">
            <a:noAutofit/>
          </a:bodyPr>
          <a:lstStyle/>
          <a:p>
            <a:pPr marL="457200" lvl="0" indent="-342900" rtl="0">
              <a:lnSpc>
                <a:spcPct val="115000"/>
              </a:lnSpc>
              <a:spcBef>
                <a:spcPts val="0"/>
              </a:spcBef>
              <a:buClr>
                <a:srgbClr val="0000FF"/>
              </a:buClr>
              <a:buSzPct val="100000"/>
              <a:buFont typeface="Trebuchet MS"/>
              <a:buChar char="●"/>
            </a:pPr>
            <a:r>
              <a:rPr lang="en" sz="1800" dirty="0">
                <a:solidFill>
                  <a:srgbClr val="0000FF"/>
                </a:solidFill>
                <a:latin typeface="Trebuchet MS"/>
                <a:ea typeface="Trebuchet MS"/>
                <a:cs typeface="Trebuchet MS"/>
                <a:sym typeface="Trebuchet MS"/>
              </a:rPr>
              <a:t>Show the resulting panorama from the images </a:t>
            </a:r>
            <a:r>
              <a:rPr lang="en" sz="1800" b="1" u="sng" dirty="0">
                <a:solidFill>
                  <a:srgbClr val="0000FF"/>
                </a:solidFill>
                <a:latin typeface="Trebuchet MS"/>
                <a:ea typeface="Trebuchet MS"/>
                <a:cs typeface="Trebuchet MS"/>
                <a:sym typeface="Trebuchet MS"/>
              </a:rPr>
              <a:t>that you took</a:t>
            </a:r>
            <a:r>
              <a:rPr lang="en" sz="1800" dirty="0" smtClean="0">
                <a:solidFill>
                  <a:srgbClr val="0000FF"/>
                </a:solidFill>
                <a:latin typeface="Trebuchet MS"/>
                <a:ea typeface="Trebuchet MS"/>
                <a:cs typeface="Trebuchet MS"/>
                <a:sym typeface="Trebuchet MS"/>
              </a:rPr>
              <a:t>.</a:t>
            </a:r>
            <a:endParaRPr sz="1800" dirty="0">
              <a:solidFill>
                <a:schemeClr val="dk1"/>
              </a:solidFill>
              <a:latin typeface="Trebuchet MS"/>
              <a:ea typeface="Trebuchet MS"/>
              <a:cs typeface="Trebuchet MS"/>
              <a:sym typeface="Trebuchet MS"/>
            </a:endParaRPr>
          </a:p>
        </p:txBody>
      </p:sp>
      <p:sp>
        <p:nvSpPr>
          <p:cNvPr id="106" name="Shape 10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12</a:t>
            </a:fld>
            <a:endParaRPr lang="en"/>
          </a:p>
        </p:txBody>
      </p:sp>
      <p:pic>
        <p:nvPicPr>
          <p:cNvPr id="2050" name="Picture 2" descr="Y:\Private\CS\Panorama\reserved\outp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69260"/>
            <a:ext cx="6705600" cy="3259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112" name="Shape 112"/>
          <p:cNvSpPr txBox="1">
            <a:spLocks noGrp="1"/>
          </p:cNvSpPr>
          <p:nvPr>
            <p:ph type="title"/>
          </p:nvPr>
        </p:nvSpPr>
        <p:spPr>
          <a:xfrm>
            <a:off x="457200" y="1682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Original Images - Discussion</a:t>
            </a:r>
          </a:p>
        </p:txBody>
      </p:sp>
      <p:sp>
        <p:nvSpPr>
          <p:cNvPr id="113" name="Shape 113"/>
          <p:cNvSpPr txBox="1">
            <a:spLocks noGrp="1"/>
          </p:cNvSpPr>
          <p:nvPr>
            <p:ph type="body" idx="1"/>
          </p:nvPr>
        </p:nvSpPr>
        <p:spPr>
          <a:xfrm>
            <a:off x="435000" y="818825"/>
            <a:ext cx="8274000" cy="3962725"/>
          </a:xfrm>
          <a:prstGeom prst="rect">
            <a:avLst/>
          </a:prstGeom>
        </p:spPr>
        <p:txBody>
          <a:bodyPr wrap="square" lIns="91425" tIns="91425" rIns="91425" bIns="91425" anchor="t" anchorCtr="0">
            <a:noAutofit/>
          </a:bodyPr>
          <a:lstStyle/>
          <a:p>
            <a:pPr marL="457200" lvl="0" indent="-342900" rtl="0">
              <a:lnSpc>
                <a:spcPct val="115000"/>
              </a:lnSpc>
              <a:spcBef>
                <a:spcPts val="0"/>
              </a:spcBef>
              <a:buClr>
                <a:schemeClr val="dk1"/>
              </a:buClr>
              <a:buSzPct val="100000"/>
              <a:buFont typeface="Trebuchet MS"/>
              <a:buChar char="●"/>
            </a:pPr>
            <a:r>
              <a:rPr lang="en" sz="1800" dirty="0" smtClean="0">
                <a:solidFill>
                  <a:schemeClr val="dk1"/>
                </a:solidFill>
                <a:latin typeface="Trebuchet MS"/>
                <a:ea typeface="Trebuchet MS"/>
                <a:cs typeface="Trebuchet MS"/>
                <a:sym typeface="Trebuchet MS"/>
              </a:rPr>
              <a:t>Are </a:t>
            </a:r>
            <a:r>
              <a:rPr lang="en" sz="1800" dirty="0">
                <a:solidFill>
                  <a:schemeClr val="dk1"/>
                </a:solidFill>
                <a:latin typeface="Trebuchet MS"/>
                <a:ea typeface="Trebuchet MS"/>
                <a:cs typeface="Trebuchet MS"/>
                <a:sym typeface="Trebuchet MS"/>
              </a:rPr>
              <a:t>you satisfied with the result? Why or why not? Give details of what you were and/or were not happy with.</a:t>
            </a:r>
          </a:p>
          <a:p>
            <a:pPr marL="457200" lvl="0" rtl="0">
              <a:lnSpc>
                <a:spcPct val="115000"/>
              </a:lnSpc>
              <a:spcBef>
                <a:spcPts val="0"/>
              </a:spcBef>
              <a:buNone/>
            </a:pPr>
            <a:r>
              <a:rPr lang="en-US" sz="1800" dirty="0">
                <a:solidFill>
                  <a:srgbClr val="0000FF"/>
                </a:solidFill>
                <a:latin typeface="Trebuchet MS"/>
                <a:ea typeface="Trebuchet MS"/>
                <a:cs typeface="Trebuchet MS"/>
                <a:sym typeface="Trebuchet MS"/>
              </a:rPr>
              <a:t>I am happy that these three images align with each other, and now three fellows are stitched in the same image. </a:t>
            </a:r>
            <a:endParaRPr lang="en-US" sz="1800" dirty="0" smtClean="0">
              <a:solidFill>
                <a:srgbClr val="0000FF"/>
              </a:solidFill>
              <a:latin typeface="Trebuchet MS"/>
              <a:ea typeface="Trebuchet MS"/>
              <a:cs typeface="Trebuchet MS"/>
              <a:sym typeface="Trebuchet MS"/>
            </a:endParaRPr>
          </a:p>
          <a:p>
            <a:pPr marL="457200" lvl="0" rtl="0">
              <a:lnSpc>
                <a:spcPct val="115000"/>
              </a:lnSpc>
              <a:spcBef>
                <a:spcPts val="0"/>
              </a:spcBef>
              <a:buNone/>
            </a:pPr>
            <a:r>
              <a:rPr lang="en-US" sz="1800" dirty="0" smtClean="0">
                <a:solidFill>
                  <a:srgbClr val="0000FF"/>
                </a:solidFill>
                <a:latin typeface="Trebuchet MS"/>
                <a:ea typeface="Trebuchet MS"/>
                <a:cs typeface="Trebuchet MS"/>
                <a:sym typeface="Trebuchet MS"/>
              </a:rPr>
              <a:t>I am not happy that I still can see the edges on bear’s face, where these images are stitched together. In addition, the images are relatively dark. I shoul</a:t>
            </a:r>
            <a:r>
              <a:rPr lang="en-US" sz="1800" dirty="0" smtClean="0">
                <a:solidFill>
                  <a:srgbClr val="0000FF"/>
                </a:solidFill>
                <a:latin typeface="Trebuchet MS"/>
                <a:ea typeface="Trebuchet MS"/>
                <a:cs typeface="Trebuchet MS"/>
                <a:sym typeface="Trebuchet MS"/>
              </a:rPr>
              <a:t>d’ve increased the exposure</a:t>
            </a: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marL="457200" lvl="0" indent="-342900" rtl="0">
              <a:lnSpc>
                <a:spcPct val="115000"/>
              </a:lnSpc>
              <a:spcBef>
                <a:spcPts val="0"/>
              </a:spcBef>
              <a:buClr>
                <a:schemeClr val="dk1"/>
              </a:buClr>
              <a:buSzPct val="100000"/>
              <a:buFont typeface="Trebuchet MS"/>
              <a:buChar char="●"/>
            </a:pPr>
            <a:r>
              <a:rPr lang="en" sz="1800" dirty="0">
                <a:solidFill>
                  <a:schemeClr val="dk1"/>
                </a:solidFill>
                <a:latin typeface="Trebuchet MS"/>
                <a:ea typeface="Trebuchet MS"/>
                <a:cs typeface="Trebuchet MS"/>
                <a:sym typeface="Trebuchet MS"/>
              </a:rPr>
              <a:t>Were you able to achieve a smooth transition between images</a:t>
            </a:r>
            <a:r>
              <a:rPr lang="en" sz="1800" dirty="0" smtClean="0">
                <a:solidFill>
                  <a:schemeClr val="dk1"/>
                </a:solidFill>
                <a:latin typeface="Trebuchet MS"/>
                <a:ea typeface="Trebuchet MS"/>
                <a:cs typeface="Trebuchet MS"/>
                <a:sym typeface="Trebuchet MS"/>
              </a:rPr>
              <a:t>?</a:t>
            </a:r>
          </a:p>
          <a:p>
            <a:pPr marL="457200" lvl="0" rtl="0">
              <a:lnSpc>
                <a:spcPct val="115000"/>
              </a:lnSpc>
              <a:spcBef>
                <a:spcPts val="0"/>
              </a:spcBef>
              <a:buClr>
                <a:schemeClr val="dk1"/>
              </a:buClr>
              <a:buSzPct val="100000"/>
              <a:buNone/>
            </a:pPr>
            <a:r>
              <a:rPr lang="en" sz="1800" dirty="0">
                <a:solidFill>
                  <a:srgbClr val="0000FF"/>
                </a:solidFill>
                <a:latin typeface="Trebuchet MS"/>
                <a:ea typeface="Trebuchet MS"/>
                <a:cs typeface="Trebuchet MS"/>
                <a:sym typeface="Trebuchet MS"/>
              </a:rPr>
              <a:t>I just used alpha blending as the starting point, and there are edges found on bear’s face. I will use Poisson blending in A&amp;B section, which is expected to achieve a smooth transtion between images.  </a:t>
            </a:r>
            <a:endParaRPr lang="en" sz="1800" dirty="0">
              <a:solidFill>
                <a:srgbClr val="0000FF"/>
              </a:solidFill>
              <a:latin typeface="Trebuchet MS"/>
              <a:ea typeface="Trebuchet MS"/>
              <a:cs typeface="Trebuchet MS"/>
              <a:sym typeface="Trebuchet MS"/>
            </a:endParaRPr>
          </a:p>
          <a:p>
            <a:pPr marL="0" lvl="0" indent="0" rtl="0">
              <a:lnSpc>
                <a:spcPct val="115000"/>
              </a:lnSpc>
              <a:spcBef>
                <a:spcPts val="0"/>
              </a:spcBef>
              <a:buNone/>
            </a:pP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rgbClr val="FF0000"/>
              </a:solidFill>
              <a:latin typeface="Trebuchet MS"/>
              <a:ea typeface="Trebuchet MS"/>
              <a:cs typeface="Trebuchet MS"/>
              <a:sym typeface="Trebuchet MS"/>
            </a:endParaRPr>
          </a:p>
        </p:txBody>
      </p:sp>
      <p:sp>
        <p:nvSpPr>
          <p:cNvPr id="114" name="Shape 11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76400" y="196850"/>
            <a:ext cx="8829300" cy="935700"/>
          </a:xfrm>
          <a:prstGeom prst="rect">
            <a:avLst/>
          </a:prstGeom>
        </p:spPr>
        <p:txBody>
          <a:bodyPr wrap="square" lIns="91425" tIns="91425" rIns="91425" bIns="91425" anchor="t" anchorCtr="0">
            <a:noAutofit/>
          </a:bodyPr>
          <a:lstStyle/>
          <a:p>
            <a:pPr lvl="0" algn="ctr" rtl="0">
              <a:spcBef>
                <a:spcPts val="0"/>
              </a:spcBef>
              <a:buNone/>
            </a:pPr>
            <a:r>
              <a:rPr lang="en" sz="2400"/>
              <a:t>Effect of changing the number of matches in </a:t>
            </a:r>
            <a:r>
              <a:rPr lang="en" sz="2400" i="1"/>
              <a:t>findMatchesBetweenImages()</a:t>
            </a:r>
          </a:p>
        </p:txBody>
      </p:sp>
      <p:sp>
        <p:nvSpPr>
          <p:cNvPr id="120" name="Shape 120"/>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121" name="Shape 121"/>
          <p:cNvSpPr txBox="1">
            <a:spLocks noGrp="1"/>
          </p:cNvSpPr>
          <p:nvPr>
            <p:ph type="body" idx="1"/>
          </p:nvPr>
        </p:nvSpPr>
        <p:spPr>
          <a:xfrm>
            <a:off x="324450" y="1169825"/>
            <a:ext cx="8130000" cy="3655500"/>
          </a:xfrm>
          <a:prstGeom prst="rect">
            <a:avLst/>
          </a:prstGeom>
        </p:spPr>
        <p:txBody>
          <a:bodyPr wrap="square" lIns="91425" tIns="91425" rIns="91425" bIns="91425" anchor="t" anchorCtr="0">
            <a:noAutofit/>
          </a:bodyPr>
          <a:lstStyle/>
          <a:p>
            <a:pPr marL="457200" lvl="0" indent="-342900" rtl="0">
              <a:lnSpc>
                <a:spcPct val="115000"/>
              </a:lnSpc>
              <a:spcBef>
                <a:spcPts val="0"/>
              </a:spcBef>
              <a:buClr>
                <a:schemeClr val="dk1"/>
              </a:buClr>
              <a:buSzPct val="100000"/>
              <a:buFont typeface="Trebuchet MS"/>
              <a:buChar char="●"/>
            </a:pPr>
            <a:r>
              <a:rPr lang="en" sz="1800" dirty="0">
                <a:solidFill>
                  <a:schemeClr val="dk1"/>
                </a:solidFill>
                <a:latin typeface="Trebuchet MS"/>
                <a:ea typeface="Trebuchet MS"/>
                <a:cs typeface="Trebuchet MS"/>
                <a:sym typeface="Trebuchet MS"/>
              </a:rPr>
              <a:t>Answer the following questions:</a:t>
            </a:r>
          </a:p>
          <a:p>
            <a:pPr marL="914400" lvl="1" indent="-342900" rtl="0">
              <a:lnSpc>
                <a:spcPct val="115000"/>
              </a:lnSpc>
              <a:spcBef>
                <a:spcPts val="0"/>
              </a:spcBef>
              <a:buClr>
                <a:schemeClr val="dk1"/>
              </a:buClr>
              <a:buSzPct val="100000"/>
              <a:buFont typeface="Trebuchet MS"/>
              <a:buChar char="○"/>
            </a:pPr>
            <a:r>
              <a:rPr lang="en" sz="1800" dirty="0">
                <a:solidFill>
                  <a:schemeClr val="dk1"/>
                </a:solidFill>
                <a:latin typeface="Trebuchet MS"/>
                <a:ea typeface="Trebuchet MS"/>
                <a:cs typeface="Trebuchet MS"/>
                <a:sym typeface="Trebuchet MS"/>
              </a:rPr>
              <a:t>What size are </a:t>
            </a:r>
            <a:r>
              <a:rPr lang="en" sz="1800" u="sng" dirty="0">
                <a:solidFill>
                  <a:schemeClr val="dk1"/>
                </a:solidFill>
                <a:latin typeface="Trebuchet MS"/>
                <a:ea typeface="Trebuchet MS"/>
                <a:cs typeface="Trebuchet MS"/>
                <a:sym typeface="Trebuchet MS"/>
              </a:rPr>
              <a:t>your own images</a:t>
            </a:r>
            <a:r>
              <a:rPr lang="en" sz="1800" dirty="0">
                <a:solidFill>
                  <a:schemeClr val="dk1"/>
                </a:solidFill>
                <a:latin typeface="Trebuchet MS"/>
                <a:ea typeface="Trebuchet MS"/>
                <a:cs typeface="Trebuchet MS"/>
                <a:sym typeface="Trebuchet MS"/>
              </a:rPr>
              <a:t> in </a:t>
            </a:r>
            <a:r>
              <a:rPr lang="en" sz="1800" u="sng" dirty="0">
                <a:solidFill>
                  <a:schemeClr val="dk1"/>
                </a:solidFill>
                <a:latin typeface="Trebuchet MS"/>
                <a:ea typeface="Trebuchet MS"/>
                <a:cs typeface="Trebuchet MS"/>
                <a:sym typeface="Trebuchet MS"/>
              </a:rPr>
              <a:t>pixels</a:t>
            </a:r>
            <a:r>
              <a:rPr lang="en" sz="1800" dirty="0">
                <a:solidFill>
                  <a:schemeClr val="dk1"/>
                </a:solidFill>
                <a:latin typeface="Trebuchet MS"/>
                <a:ea typeface="Trebuchet MS"/>
                <a:cs typeface="Trebuchet MS"/>
                <a:sym typeface="Trebuchet MS"/>
              </a:rPr>
              <a:t> (height x width</a:t>
            </a:r>
            <a:r>
              <a:rPr lang="en" sz="1800" dirty="0" smtClean="0">
                <a:solidFill>
                  <a:schemeClr val="dk1"/>
                </a:solidFill>
                <a:latin typeface="Trebuchet MS"/>
                <a:ea typeface="Trebuchet MS"/>
                <a:cs typeface="Trebuchet MS"/>
                <a:sym typeface="Trebuchet MS"/>
              </a:rPr>
              <a:t>)?</a:t>
            </a:r>
          </a:p>
          <a:p>
            <a:pPr marL="914400" lvl="1" rtl="0">
              <a:lnSpc>
                <a:spcPct val="115000"/>
              </a:lnSpc>
              <a:spcBef>
                <a:spcPts val="0"/>
              </a:spcBef>
              <a:buClr>
                <a:schemeClr val="dk1"/>
              </a:buClr>
              <a:buSzPct val="100000"/>
              <a:buNone/>
            </a:pPr>
            <a:r>
              <a:rPr lang="en-US" sz="1800" dirty="0">
                <a:solidFill>
                  <a:srgbClr val="0000FF"/>
                </a:solidFill>
                <a:latin typeface="Trebuchet MS"/>
                <a:ea typeface="Trebuchet MS"/>
                <a:cs typeface="Trebuchet MS"/>
                <a:sym typeface="Trebuchet MS"/>
              </a:rPr>
              <a:t>H</a:t>
            </a:r>
            <a:r>
              <a:rPr lang="en" sz="1800" dirty="0">
                <a:solidFill>
                  <a:srgbClr val="0000FF"/>
                </a:solidFill>
                <a:latin typeface="Trebuchet MS"/>
                <a:ea typeface="Trebuchet MS"/>
                <a:cs typeface="Trebuchet MS"/>
                <a:sym typeface="Trebuchet MS"/>
              </a:rPr>
              <a:t>eight x width = 1728 pixels x 2582 pixels</a:t>
            </a: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marL="914400" lvl="1" indent="-342900" rtl="0">
              <a:lnSpc>
                <a:spcPct val="115000"/>
              </a:lnSpc>
              <a:spcBef>
                <a:spcPts val="0"/>
              </a:spcBef>
              <a:buClr>
                <a:schemeClr val="dk1"/>
              </a:buClr>
              <a:buSzPct val="100000"/>
              <a:buFont typeface="Trebuchet MS"/>
              <a:buChar char="○"/>
            </a:pPr>
            <a:r>
              <a:rPr lang="en" sz="1800" dirty="0" smtClean="0">
                <a:solidFill>
                  <a:schemeClr val="dk1"/>
                </a:solidFill>
                <a:latin typeface="Trebuchet MS"/>
                <a:ea typeface="Trebuchet MS"/>
                <a:cs typeface="Trebuchet MS"/>
                <a:sym typeface="Trebuchet MS"/>
              </a:rPr>
              <a:t>What </a:t>
            </a:r>
            <a:r>
              <a:rPr lang="en" sz="1800" dirty="0">
                <a:solidFill>
                  <a:schemeClr val="dk1"/>
                </a:solidFill>
                <a:latin typeface="Trebuchet MS"/>
                <a:ea typeface="Trebuchet MS"/>
                <a:cs typeface="Trebuchet MS"/>
                <a:sym typeface="Trebuchet MS"/>
              </a:rPr>
              <a:t>effects do changing the number of </a:t>
            </a:r>
            <a:r>
              <a:rPr lang="en" sz="1800" b="1" dirty="0">
                <a:solidFill>
                  <a:schemeClr val="dk1"/>
                </a:solidFill>
                <a:latin typeface="Trebuchet MS"/>
                <a:ea typeface="Trebuchet MS"/>
                <a:cs typeface="Trebuchet MS"/>
                <a:sym typeface="Trebuchet MS"/>
              </a:rPr>
              <a:t>keypoints</a:t>
            </a:r>
            <a:r>
              <a:rPr lang="en" sz="1800" dirty="0">
                <a:solidFill>
                  <a:schemeClr val="dk1"/>
                </a:solidFill>
                <a:latin typeface="Trebuchet MS"/>
                <a:ea typeface="Trebuchet MS"/>
                <a:cs typeface="Trebuchet MS"/>
                <a:sym typeface="Trebuchet MS"/>
              </a:rPr>
              <a:t> and </a:t>
            </a:r>
            <a:r>
              <a:rPr lang="en" sz="1800" b="1" dirty="0">
                <a:solidFill>
                  <a:schemeClr val="dk1"/>
                </a:solidFill>
                <a:latin typeface="Trebuchet MS"/>
                <a:ea typeface="Trebuchet MS"/>
                <a:cs typeface="Trebuchet MS"/>
                <a:sym typeface="Trebuchet MS"/>
              </a:rPr>
              <a:t>matched features</a:t>
            </a:r>
            <a:r>
              <a:rPr lang="en" sz="1800" dirty="0">
                <a:solidFill>
                  <a:schemeClr val="dk1"/>
                </a:solidFill>
                <a:latin typeface="Trebuchet MS"/>
                <a:ea typeface="Trebuchet MS"/>
                <a:cs typeface="Trebuchet MS"/>
                <a:sym typeface="Trebuchet MS"/>
              </a:rPr>
              <a:t> have on your output?  </a:t>
            </a:r>
          </a:p>
          <a:p>
            <a:pPr marL="914400" lvl="0" indent="0" rtl="0">
              <a:lnSpc>
                <a:spcPct val="115000"/>
              </a:lnSpc>
              <a:spcBef>
                <a:spcPts val="0"/>
              </a:spcBef>
              <a:buNone/>
            </a:pPr>
            <a:r>
              <a:rPr lang="en" sz="1800" dirty="0">
                <a:solidFill>
                  <a:srgbClr val="0000FF"/>
                </a:solidFill>
                <a:latin typeface="Trebuchet MS"/>
                <a:ea typeface="Trebuchet MS"/>
                <a:cs typeface="Trebuchet MS"/>
                <a:sym typeface="Trebuchet MS"/>
              </a:rPr>
              <a:t>Try a minimum of 4 value pairs and present your resulting image outputs (see next slide).  Discuss your findings here, use additional slides.</a:t>
            </a:r>
          </a:p>
          <a:p>
            <a:pPr marL="0" lvl="0" indent="0" rtl="0">
              <a:lnSpc>
                <a:spcPct val="115000"/>
              </a:lnSpc>
              <a:spcBef>
                <a:spcPts val="0"/>
              </a:spcBef>
              <a:buNone/>
            </a:pPr>
            <a:endParaRPr sz="1800" dirty="0">
              <a:solidFill>
                <a:srgbClr val="0000FF"/>
              </a:solidFill>
              <a:latin typeface="Trebuchet MS"/>
              <a:ea typeface="Trebuchet MS"/>
              <a:cs typeface="Trebuchet MS"/>
              <a:sym typeface="Trebuchet MS"/>
            </a:endParaRPr>
          </a:p>
        </p:txBody>
      </p:sp>
      <p:sp>
        <p:nvSpPr>
          <p:cNvPr id="122" name="Shape 12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196850"/>
            <a:ext cx="8229600" cy="419100"/>
          </a:xfrm>
          <a:prstGeom prst="rect">
            <a:avLst/>
          </a:prstGeom>
        </p:spPr>
        <p:txBody>
          <a:bodyPr wrap="square" lIns="91425" tIns="91425" rIns="91425" bIns="91425" anchor="t" anchorCtr="0">
            <a:noAutofit/>
          </a:bodyPr>
          <a:lstStyle/>
          <a:p>
            <a:pPr lvl="0" algn="ctr" rtl="0">
              <a:spcBef>
                <a:spcPts val="0"/>
              </a:spcBef>
              <a:buNone/>
            </a:pPr>
            <a:r>
              <a:rPr lang="en" sz="2400"/>
              <a:t>findMatchesBetweenImages()</a:t>
            </a:r>
          </a:p>
        </p:txBody>
      </p:sp>
      <p:sp>
        <p:nvSpPr>
          <p:cNvPr id="128" name="Shape 128"/>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129" name="Shape 129"/>
          <p:cNvSpPr txBox="1">
            <a:spLocks noGrp="1"/>
          </p:cNvSpPr>
          <p:nvPr>
            <p:ph type="body" idx="1"/>
          </p:nvPr>
        </p:nvSpPr>
        <p:spPr>
          <a:xfrm>
            <a:off x="324450" y="734750"/>
            <a:ext cx="8502600" cy="4090500"/>
          </a:xfrm>
          <a:prstGeom prst="rect">
            <a:avLst/>
          </a:prstGeom>
        </p:spPr>
        <p:txBody>
          <a:bodyPr wrap="square" lIns="91425" tIns="91425" rIns="91425" bIns="91425" anchor="t" anchorCtr="0">
            <a:noAutofit/>
          </a:bodyPr>
          <a:lstStyle/>
          <a:p>
            <a:pPr marL="0" lvl="0" indent="0" rtl="0">
              <a:lnSpc>
                <a:spcPct val="115000"/>
              </a:lnSpc>
              <a:spcBef>
                <a:spcPts val="0"/>
              </a:spcBef>
              <a:buNone/>
            </a:pPr>
            <a:r>
              <a:rPr lang="en" sz="1400" dirty="0">
                <a:solidFill>
                  <a:srgbClr val="0000FF"/>
                </a:solidFill>
                <a:latin typeface="Trebuchet MS"/>
                <a:ea typeface="Trebuchet MS"/>
                <a:cs typeface="Trebuchet MS"/>
                <a:sym typeface="Trebuchet MS"/>
              </a:rPr>
              <a:t>Replace the blank images with your own </a:t>
            </a:r>
            <a:r>
              <a:rPr lang="en" sz="1400" b="1" u="sng" dirty="0">
                <a:solidFill>
                  <a:srgbClr val="0000FF"/>
                </a:solidFill>
                <a:latin typeface="Trebuchet MS"/>
                <a:ea typeface="Trebuchet MS"/>
                <a:cs typeface="Trebuchet MS"/>
                <a:sym typeface="Trebuchet MS"/>
              </a:rPr>
              <a:t>uncropped </a:t>
            </a:r>
            <a:r>
              <a:rPr lang="en" sz="1400" dirty="0">
                <a:solidFill>
                  <a:srgbClr val="0000FF"/>
                </a:solidFill>
                <a:latin typeface="Trebuchet MS"/>
                <a:ea typeface="Trebuchet MS"/>
                <a:cs typeface="Trebuchet MS"/>
                <a:sym typeface="Trebuchet MS"/>
              </a:rPr>
              <a:t>outputs and provide the value of keypoints and num_matches for each. A minimum of 4 is required, but you may present more to help in your discussion</a:t>
            </a:r>
          </a:p>
        </p:txBody>
      </p:sp>
      <p:pic>
        <p:nvPicPr>
          <p:cNvPr id="130" name="Shape 130"/>
          <p:cNvPicPr preferRelativeResize="0"/>
          <p:nvPr/>
        </p:nvPicPr>
        <p:blipFill>
          <a:blip r:embed="rId3">
            <a:alphaModFix/>
          </a:blip>
          <a:stretch>
            <a:fillRect/>
          </a:stretch>
        </p:blipFill>
        <p:spPr>
          <a:xfrm>
            <a:off x="224500" y="1484375"/>
            <a:ext cx="3878300" cy="1041400"/>
          </a:xfrm>
          <a:prstGeom prst="rect">
            <a:avLst/>
          </a:prstGeom>
          <a:noFill/>
          <a:ln>
            <a:noFill/>
          </a:ln>
        </p:spPr>
      </p:pic>
      <p:pic>
        <p:nvPicPr>
          <p:cNvPr id="131" name="Shape 131"/>
          <p:cNvPicPr preferRelativeResize="0"/>
          <p:nvPr/>
        </p:nvPicPr>
        <p:blipFill>
          <a:blip r:embed="rId3">
            <a:alphaModFix/>
          </a:blip>
          <a:stretch>
            <a:fillRect/>
          </a:stretch>
        </p:blipFill>
        <p:spPr>
          <a:xfrm>
            <a:off x="4738375" y="1638225"/>
            <a:ext cx="3878300" cy="1041400"/>
          </a:xfrm>
          <a:prstGeom prst="rect">
            <a:avLst/>
          </a:prstGeom>
          <a:noFill/>
          <a:ln>
            <a:noFill/>
          </a:ln>
        </p:spPr>
      </p:pic>
      <p:pic>
        <p:nvPicPr>
          <p:cNvPr id="132" name="Shape 132"/>
          <p:cNvPicPr preferRelativeResize="0"/>
          <p:nvPr/>
        </p:nvPicPr>
        <p:blipFill>
          <a:blip r:embed="rId3">
            <a:alphaModFix/>
          </a:blip>
          <a:stretch>
            <a:fillRect/>
          </a:stretch>
        </p:blipFill>
        <p:spPr>
          <a:xfrm>
            <a:off x="224500" y="3214225"/>
            <a:ext cx="3878300" cy="1115700"/>
          </a:xfrm>
          <a:prstGeom prst="rect">
            <a:avLst/>
          </a:prstGeom>
          <a:noFill/>
          <a:ln>
            <a:noFill/>
          </a:ln>
        </p:spPr>
      </p:pic>
      <p:pic>
        <p:nvPicPr>
          <p:cNvPr id="133" name="Shape 133"/>
          <p:cNvPicPr preferRelativeResize="0"/>
          <p:nvPr/>
        </p:nvPicPr>
        <p:blipFill>
          <a:blip r:embed="rId3">
            <a:alphaModFix/>
          </a:blip>
          <a:stretch>
            <a:fillRect/>
          </a:stretch>
        </p:blipFill>
        <p:spPr>
          <a:xfrm>
            <a:off x="4873475" y="3288525"/>
            <a:ext cx="3878300" cy="1041400"/>
          </a:xfrm>
          <a:prstGeom prst="rect">
            <a:avLst/>
          </a:prstGeom>
          <a:noFill/>
          <a:ln>
            <a:noFill/>
          </a:ln>
        </p:spPr>
      </p:pic>
      <p:sp>
        <p:nvSpPr>
          <p:cNvPr id="134" name="Shape 134"/>
          <p:cNvSpPr txBox="1"/>
          <p:nvPr/>
        </p:nvSpPr>
        <p:spPr>
          <a:xfrm>
            <a:off x="1080500" y="2597000"/>
            <a:ext cx="2166300" cy="546000"/>
          </a:xfrm>
          <a:prstGeom prst="rect">
            <a:avLst/>
          </a:prstGeom>
          <a:noFill/>
          <a:ln>
            <a:noFill/>
          </a:ln>
        </p:spPr>
        <p:txBody>
          <a:bodyPr wrap="square" lIns="91425" tIns="91425" rIns="91425" bIns="91425" anchor="t" anchorCtr="0">
            <a:noAutofit/>
          </a:bodyPr>
          <a:lstStyle/>
          <a:p>
            <a:pPr lvl="0">
              <a:spcBef>
                <a:spcPts val="0"/>
              </a:spcBef>
              <a:buNone/>
            </a:pPr>
            <a:r>
              <a:rPr lang="en"/>
              <a:t> # of keypoints =  </a:t>
            </a:r>
            <a:r>
              <a:rPr lang="en">
                <a:solidFill>
                  <a:srgbClr val="FF0000"/>
                </a:solidFill>
              </a:rPr>
              <a:t>xxx</a:t>
            </a:r>
            <a:r>
              <a:rPr lang="en"/>
              <a:t> num_matches= </a:t>
            </a:r>
            <a:r>
              <a:rPr lang="en">
                <a:solidFill>
                  <a:srgbClr val="FF0000"/>
                </a:solidFill>
              </a:rPr>
              <a:t>xx</a:t>
            </a:r>
          </a:p>
        </p:txBody>
      </p:sp>
      <p:sp>
        <p:nvSpPr>
          <p:cNvPr id="135" name="Shape 135"/>
          <p:cNvSpPr txBox="1"/>
          <p:nvPr/>
        </p:nvSpPr>
        <p:spPr>
          <a:xfrm>
            <a:off x="1128100" y="4326850"/>
            <a:ext cx="2166300" cy="267300"/>
          </a:xfrm>
          <a:prstGeom prst="rect">
            <a:avLst/>
          </a:prstGeom>
          <a:noFill/>
          <a:ln>
            <a:noFill/>
          </a:ln>
        </p:spPr>
        <p:txBody>
          <a:bodyPr wrap="square" lIns="91425" tIns="91425" rIns="91425" bIns="91425" anchor="t" anchorCtr="0">
            <a:noAutofit/>
          </a:bodyPr>
          <a:lstStyle/>
          <a:p>
            <a:pPr lvl="0">
              <a:spcBef>
                <a:spcPts val="0"/>
              </a:spcBef>
              <a:buNone/>
            </a:pPr>
            <a:r>
              <a:rPr lang="en"/>
              <a:t># of keypoints =  </a:t>
            </a:r>
            <a:r>
              <a:rPr lang="en">
                <a:solidFill>
                  <a:srgbClr val="FF0000"/>
                </a:solidFill>
              </a:rPr>
              <a:t>xxx</a:t>
            </a:r>
            <a:r>
              <a:rPr lang="en"/>
              <a:t> num_matches= </a:t>
            </a:r>
            <a:r>
              <a:rPr lang="en">
                <a:solidFill>
                  <a:srgbClr val="FF0000"/>
                </a:solidFill>
              </a:rPr>
              <a:t>xx</a:t>
            </a:r>
          </a:p>
          <a:p>
            <a:pPr lvl="0" rtl="0">
              <a:spcBef>
                <a:spcPts val="0"/>
              </a:spcBef>
              <a:buNone/>
            </a:pPr>
            <a:endParaRPr/>
          </a:p>
        </p:txBody>
      </p:sp>
      <p:sp>
        <p:nvSpPr>
          <p:cNvPr id="136" name="Shape 136"/>
          <p:cNvSpPr txBox="1"/>
          <p:nvPr/>
        </p:nvSpPr>
        <p:spPr>
          <a:xfrm>
            <a:off x="5903075" y="4329925"/>
            <a:ext cx="2166300" cy="507000"/>
          </a:xfrm>
          <a:prstGeom prst="rect">
            <a:avLst/>
          </a:prstGeom>
          <a:noFill/>
          <a:ln>
            <a:noFill/>
          </a:ln>
        </p:spPr>
        <p:txBody>
          <a:bodyPr wrap="square" lIns="91425" tIns="91425" rIns="91425" bIns="91425" anchor="t" anchorCtr="0">
            <a:noAutofit/>
          </a:bodyPr>
          <a:lstStyle/>
          <a:p>
            <a:pPr lvl="0">
              <a:spcBef>
                <a:spcPts val="0"/>
              </a:spcBef>
              <a:buNone/>
            </a:pPr>
            <a:r>
              <a:rPr lang="en"/>
              <a:t> # of keypoints =  </a:t>
            </a:r>
            <a:r>
              <a:rPr lang="en">
                <a:solidFill>
                  <a:srgbClr val="FF0000"/>
                </a:solidFill>
              </a:rPr>
              <a:t>xxx</a:t>
            </a:r>
            <a:r>
              <a:rPr lang="en"/>
              <a:t> num_matches= </a:t>
            </a:r>
            <a:r>
              <a:rPr lang="en">
                <a:solidFill>
                  <a:srgbClr val="FF0000"/>
                </a:solidFill>
              </a:rPr>
              <a:t>xx</a:t>
            </a:r>
          </a:p>
          <a:p>
            <a:pPr lvl="0" rtl="0">
              <a:spcBef>
                <a:spcPts val="0"/>
              </a:spcBef>
              <a:buNone/>
            </a:pPr>
            <a:endParaRPr/>
          </a:p>
        </p:txBody>
      </p:sp>
      <p:sp>
        <p:nvSpPr>
          <p:cNvPr id="137" name="Shape 137"/>
          <p:cNvSpPr txBox="1"/>
          <p:nvPr/>
        </p:nvSpPr>
        <p:spPr>
          <a:xfrm>
            <a:off x="5903075" y="2742575"/>
            <a:ext cx="2166300" cy="267300"/>
          </a:xfrm>
          <a:prstGeom prst="rect">
            <a:avLst/>
          </a:prstGeom>
          <a:noFill/>
          <a:ln>
            <a:noFill/>
          </a:ln>
        </p:spPr>
        <p:txBody>
          <a:bodyPr wrap="square" lIns="91425" tIns="91425" rIns="91425" bIns="91425" anchor="t" anchorCtr="0">
            <a:noAutofit/>
          </a:bodyPr>
          <a:lstStyle/>
          <a:p>
            <a:pPr lvl="0" rtl="0">
              <a:spcBef>
                <a:spcPts val="0"/>
              </a:spcBef>
              <a:buNone/>
            </a:pPr>
            <a:r>
              <a:rPr lang="en"/>
              <a:t> # of keypoints =  </a:t>
            </a:r>
            <a:r>
              <a:rPr lang="en">
                <a:solidFill>
                  <a:srgbClr val="FF0000"/>
                </a:solidFill>
              </a:rPr>
              <a:t>xxx</a:t>
            </a:r>
            <a:r>
              <a:rPr lang="en"/>
              <a:t> num_matches= </a:t>
            </a:r>
            <a:r>
              <a:rPr lang="en">
                <a:solidFill>
                  <a:srgbClr val="FF0000"/>
                </a:solidFill>
              </a:rPr>
              <a:t>xx</a:t>
            </a:r>
          </a:p>
        </p:txBody>
      </p:sp>
      <p:sp>
        <p:nvSpPr>
          <p:cNvPr id="138" name="Shape 138"/>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177778"/>
            <a:ext cx="8229600" cy="857400"/>
          </a:xfrm>
          <a:prstGeom prst="rect">
            <a:avLst/>
          </a:prstGeom>
        </p:spPr>
        <p:txBody>
          <a:bodyPr wrap="square" lIns="91425" tIns="91425" rIns="91425" bIns="91425" anchor="t" anchorCtr="0">
            <a:noAutofit/>
          </a:bodyPr>
          <a:lstStyle/>
          <a:p>
            <a:pPr lvl="0" algn="ctr" rtl="0">
              <a:spcBef>
                <a:spcPts val="0"/>
              </a:spcBef>
              <a:buNone/>
            </a:pPr>
            <a:r>
              <a:rPr lang="en" sz="3000"/>
              <a:t>warpCanvas()</a:t>
            </a:r>
          </a:p>
        </p:txBody>
      </p:sp>
      <p:sp>
        <p:nvSpPr>
          <p:cNvPr id="144" name="Shape 144"/>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mc:AlternateContent xmlns:mc="http://schemas.openxmlformats.org/markup-compatibility/2006" xmlns:a14="http://schemas.microsoft.com/office/drawing/2010/main">
        <mc:Choice Requires="a14">
          <p:sp>
            <p:nvSpPr>
              <p:cNvPr id="145" name="Shape 145"/>
              <p:cNvSpPr txBox="1">
                <a:spLocks noGrp="1"/>
              </p:cNvSpPr>
              <p:nvPr>
                <p:ph type="body" idx="1"/>
              </p:nvPr>
            </p:nvSpPr>
            <p:spPr>
              <a:xfrm>
                <a:off x="435000" y="881750"/>
                <a:ext cx="8274000" cy="2147200"/>
              </a:xfrm>
              <a:prstGeom prst="rect">
                <a:avLst/>
              </a:prstGeom>
            </p:spPr>
            <p:txBody>
              <a:bodyPr wrap="square" lIns="91425" tIns="91425" rIns="91425" bIns="91425" anchor="t" anchorCtr="0">
                <a:noAutofit/>
              </a:bodyPr>
              <a:lstStyle/>
              <a:p>
                <a:pPr lvl="0" rtl="0">
                  <a:lnSpc>
                    <a:spcPct val="115000"/>
                  </a:lnSpc>
                  <a:spcBef>
                    <a:spcPts val="0"/>
                  </a:spcBef>
                  <a:buNone/>
                </a:pPr>
                <a:endParaRPr lang="en-US" sz="1800" dirty="0" smtClean="0">
                  <a:solidFill>
                    <a:schemeClr val="dk1"/>
                  </a:solidFill>
                  <a:latin typeface="Trebuchet MS"/>
                  <a:ea typeface="Trebuchet MS"/>
                  <a:cs typeface="Trebuchet MS"/>
                  <a:sym typeface="Trebuchet MS"/>
                </a:endParaRPr>
              </a:p>
              <a:p>
                <a:pPr marL="457200" lvl="0" indent="-342900" rtl="0">
                  <a:lnSpc>
                    <a:spcPct val="115000"/>
                  </a:lnSpc>
                  <a:spcBef>
                    <a:spcPts val="0"/>
                  </a:spcBef>
                  <a:buClr>
                    <a:schemeClr val="dk1"/>
                  </a:buClr>
                  <a:buSzPct val="100000"/>
                  <a:buFont typeface="Trebuchet MS"/>
                </a:pPr>
                <a:r>
                  <a:rPr lang="en-US" sz="1800" dirty="0">
                    <a:solidFill>
                      <a:schemeClr val="dk1"/>
                    </a:solidFill>
                    <a:latin typeface="Trebuchet MS"/>
                    <a:ea typeface="Trebuchet MS"/>
                    <a:cs typeface="Trebuchet MS"/>
                    <a:sym typeface="Trebuchet MS"/>
                  </a:rPr>
                  <a:t>Why multiply x_min and y_min by ‐1 in the warping </a:t>
                </a:r>
                <a:r>
                  <a:rPr lang="en-US" sz="1800" dirty="0" smtClean="0">
                    <a:solidFill>
                      <a:schemeClr val="dk1"/>
                    </a:solidFill>
                    <a:latin typeface="Trebuchet MS"/>
                    <a:ea typeface="Trebuchet MS"/>
                    <a:cs typeface="Trebuchet MS"/>
                    <a:sym typeface="Trebuchet MS"/>
                  </a:rPr>
                  <a:t>function?</a:t>
                </a:r>
              </a:p>
              <a:p>
                <a:pPr marL="457200" lvl="0" rtl="0">
                  <a:lnSpc>
                    <a:spcPct val="115000"/>
                  </a:lnSpc>
                  <a:spcBef>
                    <a:spcPts val="600"/>
                  </a:spcBef>
                  <a:buNone/>
                </a:pPr>
                <a:r>
                  <a:rPr lang="en-US" sz="1800" dirty="0">
                    <a:solidFill>
                      <a:srgbClr val="0000FF"/>
                    </a:solidFill>
                    <a:latin typeface="Trebuchet MS"/>
                    <a:ea typeface="Trebuchet MS"/>
                    <a:cs typeface="Trebuchet MS"/>
                    <a:sym typeface="Trebuchet MS"/>
                  </a:rPr>
                  <a:t>Because we need to translate the image to the right side by (</a:t>
                </a:r>
                <a14:m>
                  <m:oMath xmlns:m="http://schemas.openxmlformats.org/officeDocument/2006/math">
                    <m:sSub>
                      <m:sSubPr>
                        <m:ctrlPr>
                          <a:rPr lang="en-US" sz="1800" i="1">
                            <a:solidFill>
                              <a:srgbClr val="0000FF"/>
                            </a:solidFill>
                            <a:latin typeface="Cambria Math"/>
                            <a:ea typeface="Trebuchet MS"/>
                            <a:cs typeface="Trebuchet MS"/>
                            <a:sym typeface="Trebuchet MS"/>
                          </a:rPr>
                        </m:ctrlPr>
                      </m:sSubPr>
                      <m:e>
                        <m:r>
                          <a:rPr lang="en-US" sz="1800">
                            <a:solidFill>
                              <a:srgbClr val="0000FF"/>
                            </a:solidFill>
                            <a:latin typeface="Cambria Math"/>
                            <a:ea typeface="Trebuchet MS"/>
                            <a:cs typeface="Trebuchet MS"/>
                            <a:sym typeface="Trebuchet MS"/>
                          </a:rPr>
                          <m:t>𝑥</m:t>
                        </m:r>
                      </m:e>
                      <m:sub>
                        <m:r>
                          <m:rPr>
                            <m:sty m:val="p"/>
                          </m:rPr>
                          <a:rPr lang="en-US" sz="1800">
                            <a:solidFill>
                              <a:srgbClr val="0000FF"/>
                            </a:solidFill>
                            <a:latin typeface="Cambria Math"/>
                            <a:ea typeface="Trebuchet MS"/>
                            <a:cs typeface="Trebuchet MS"/>
                            <a:sym typeface="Trebuchet MS"/>
                          </a:rPr>
                          <m:t>min</m:t>
                        </m:r>
                      </m:sub>
                    </m:sSub>
                    <m:r>
                      <a:rPr lang="en-US" sz="1800">
                        <a:solidFill>
                          <a:srgbClr val="0000FF"/>
                        </a:solidFill>
                        <a:latin typeface="Cambria Math"/>
                        <a:ea typeface="Trebuchet MS"/>
                        <a:cs typeface="Trebuchet MS"/>
                        <a:sym typeface="Trebuchet MS"/>
                      </a:rPr>
                      <m:t>,</m:t>
                    </m:r>
                    <m:sSub>
                      <m:sSubPr>
                        <m:ctrlPr>
                          <a:rPr lang="en-US" sz="1800" i="1">
                            <a:solidFill>
                              <a:srgbClr val="0000FF"/>
                            </a:solidFill>
                            <a:latin typeface="Cambria Math"/>
                            <a:ea typeface="Trebuchet MS"/>
                            <a:cs typeface="Trebuchet MS"/>
                            <a:sym typeface="Trebuchet MS"/>
                          </a:rPr>
                        </m:ctrlPr>
                      </m:sSubPr>
                      <m:e>
                        <m:r>
                          <a:rPr lang="en-US" sz="1800">
                            <a:solidFill>
                              <a:srgbClr val="0000FF"/>
                            </a:solidFill>
                            <a:latin typeface="Cambria Math"/>
                            <a:ea typeface="Trebuchet MS"/>
                            <a:cs typeface="Trebuchet MS"/>
                            <a:sym typeface="Trebuchet MS"/>
                          </a:rPr>
                          <m:t>𝑦</m:t>
                        </m:r>
                      </m:e>
                      <m:sub>
                        <m:r>
                          <m:rPr>
                            <m:sty m:val="p"/>
                          </m:rPr>
                          <a:rPr lang="en-US" sz="1800">
                            <a:solidFill>
                              <a:srgbClr val="0000FF"/>
                            </a:solidFill>
                            <a:latin typeface="Cambria Math"/>
                            <a:ea typeface="Trebuchet MS"/>
                            <a:cs typeface="Trebuchet MS"/>
                            <a:sym typeface="Trebuchet MS"/>
                          </a:rPr>
                          <m:t>min</m:t>
                        </m:r>
                      </m:sub>
                    </m:sSub>
                  </m:oMath>
                </a14:m>
                <a:r>
                  <a:rPr lang="en-US" sz="1800" dirty="0">
                    <a:solidFill>
                      <a:srgbClr val="0000FF"/>
                    </a:solidFill>
                    <a:latin typeface="Trebuchet MS"/>
                    <a:ea typeface="Trebuchet MS"/>
                    <a:cs typeface="Trebuchet MS"/>
                    <a:sym typeface="Trebuchet MS"/>
                  </a:rPr>
                  <a:t>), so that the warped image can fit into the canvas. Mathematically, after the translation, </a:t>
                </a:r>
                <a14:m>
                  <m:oMath xmlns:m="http://schemas.openxmlformats.org/officeDocument/2006/math">
                    <m:acc>
                      <m:accPr>
                        <m:chr m:val="̅"/>
                        <m:ctrlPr>
                          <a:rPr lang="en-US" sz="1800" i="1">
                            <a:solidFill>
                              <a:srgbClr val="0000FF"/>
                            </a:solidFill>
                            <a:latin typeface="Cambria Math"/>
                            <a:ea typeface="Trebuchet MS"/>
                            <a:cs typeface="Trebuchet MS"/>
                            <a:sym typeface="Trebuchet MS"/>
                          </a:rPr>
                        </m:ctrlPr>
                      </m:accPr>
                      <m:e>
                        <m:r>
                          <a:rPr lang="en-US" sz="1800">
                            <a:solidFill>
                              <a:srgbClr val="0000FF"/>
                            </a:solidFill>
                            <a:latin typeface="Cambria Math"/>
                            <a:ea typeface="Trebuchet MS"/>
                            <a:cs typeface="Trebuchet MS"/>
                            <a:sym typeface="Trebuchet MS"/>
                          </a:rPr>
                          <m:t>𝑥</m:t>
                        </m:r>
                      </m:e>
                    </m:acc>
                    <m:r>
                      <a:rPr lang="en-US" sz="1800" dirty="0">
                        <a:solidFill>
                          <a:srgbClr val="0000FF"/>
                        </a:solidFill>
                        <a:latin typeface="Cambria Math"/>
                        <a:ea typeface="Trebuchet MS"/>
                        <a:cs typeface="Trebuchet MS"/>
                        <a:sym typeface="Trebuchet MS"/>
                      </a:rPr>
                      <m:t>=</m:t>
                    </m:r>
                    <m:r>
                      <a:rPr lang="en-US" sz="1800" dirty="0">
                        <a:solidFill>
                          <a:srgbClr val="0000FF"/>
                        </a:solidFill>
                        <a:latin typeface="Cambria Math"/>
                        <a:ea typeface="Trebuchet MS"/>
                        <a:cs typeface="Trebuchet MS"/>
                        <a:sym typeface="Trebuchet MS"/>
                      </a:rPr>
                      <m:t>𝑥</m:t>
                    </m:r>
                    <m:r>
                      <a:rPr lang="en-US" sz="1800" dirty="0">
                        <a:solidFill>
                          <a:srgbClr val="0000FF"/>
                        </a:solidFill>
                        <a:latin typeface="Cambria Math"/>
                        <a:ea typeface="Trebuchet MS"/>
                        <a:cs typeface="Trebuchet MS"/>
                        <a:sym typeface="Trebuchet MS"/>
                      </a:rPr>
                      <m:t>−</m:t>
                    </m:r>
                    <m:sSub>
                      <m:sSubPr>
                        <m:ctrlPr>
                          <a:rPr lang="en-US" sz="1800" i="1" dirty="0">
                            <a:solidFill>
                              <a:srgbClr val="0000FF"/>
                            </a:solidFill>
                            <a:latin typeface="Cambria Math"/>
                            <a:ea typeface="Trebuchet MS"/>
                            <a:cs typeface="Trebuchet MS"/>
                            <a:sym typeface="Trebuchet MS"/>
                          </a:rPr>
                        </m:ctrlPr>
                      </m:sSubPr>
                      <m:e>
                        <m:r>
                          <a:rPr lang="en-US" sz="1800" dirty="0">
                            <a:solidFill>
                              <a:srgbClr val="0000FF"/>
                            </a:solidFill>
                            <a:latin typeface="Cambria Math"/>
                            <a:ea typeface="Trebuchet MS"/>
                            <a:cs typeface="Trebuchet MS"/>
                            <a:sym typeface="Trebuchet MS"/>
                          </a:rPr>
                          <m:t>𝑥</m:t>
                        </m:r>
                      </m:e>
                      <m:sub>
                        <m:r>
                          <m:rPr>
                            <m:sty m:val="p"/>
                          </m:rPr>
                          <a:rPr lang="en-US" sz="1800" dirty="0">
                            <a:solidFill>
                              <a:srgbClr val="0000FF"/>
                            </a:solidFill>
                            <a:latin typeface="Cambria Math"/>
                            <a:ea typeface="Trebuchet MS"/>
                            <a:cs typeface="Trebuchet MS"/>
                            <a:sym typeface="Trebuchet MS"/>
                          </a:rPr>
                          <m:t>min</m:t>
                        </m:r>
                      </m:sub>
                    </m:sSub>
                  </m:oMath>
                </a14:m>
                <a:r>
                  <a:rPr lang="en" sz="1800" dirty="0">
                    <a:solidFill>
                      <a:srgbClr val="0000FF"/>
                    </a:solidFill>
                    <a:latin typeface="Trebuchet MS"/>
                    <a:ea typeface="Trebuchet MS"/>
                    <a:cs typeface="Trebuchet MS"/>
                    <a:sym typeface="Trebuchet MS"/>
                  </a:rPr>
                  <a:t> and </a:t>
                </a:r>
                <a14:m>
                  <m:oMath xmlns:m="http://schemas.openxmlformats.org/officeDocument/2006/math">
                    <m:acc>
                      <m:accPr>
                        <m:chr m:val="̅"/>
                        <m:ctrlPr>
                          <a:rPr lang="en-US" sz="1800" i="1">
                            <a:solidFill>
                              <a:srgbClr val="0000FF"/>
                            </a:solidFill>
                            <a:latin typeface="Cambria Math"/>
                            <a:ea typeface="Trebuchet MS"/>
                            <a:cs typeface="Trebuchet MS"/>
                            <a:sym typeface="Trebuchet MS"/>
                          </a:rPr>
                        </m:ctrlPr>
                      </m:accPr>
                      <m:e>
                        <m:r>
                          <a:rPr lang="en-US" sz="1800">
                            <a:solidFill>
                              <a:srgbClr val="0000FF"/>
                            </a:solidFill>
                            <a:latin typeface="Cambria Math"/>
                            <a:ea typeface="Trebuchet MS"/>
                            <a:cs typeface="Trebuchet MS"/>
                            <a:sym typeface="Trebuchet MS"/>
                          </a:rPr>
                          <m:t>𝑦</m:t>
                        </m:r>
                      </m:e>
                    </m:acc>
                    <m:r>
                      <a:rPr lang="en-US" sz="1800" dirty="0">
                        <a:solidFill>
                          <a:srgbClr val="0000FF"/>
                        </a:solidFill>
                        <a:latin typeface="Cambria Math"/>
                        <a:ea typeface="Trebuchet MS"/>
                        <a:cs typeface="Trebuchet MS"/>
                        <a:sym typeface="Trebuchet MS"/>
                      </a:rPr>
                      <m:t>=</m:t>
                    </m:r>
                    <m:r>
                      <a:rPr lang="en-US" sz="1800" dirty="0">
                        <a:solidFill>
                          <a:srgbClr val="0000FF"/>
                        </a:solidFill>
                        <a:latin typeface="Cambria Math"/>
                        <a:ea typeface="Trebuchet MS"/>
                        <a:cs typeface="Trebuchet MS"/>
                        <a:sym typeface="Trebuchet MS"/>
                      </a:rPr>
                      <m:t>𝑦</m:t>
                    </m:r>
                    <m:r>
                      <a:rPr lang="en-US" sz="1800" dirty="0">
                        <a:solidFill>
                          <a:srgbClr val="0000FF"/>
                        </a:solidFill>
                        <a:latin typeface="Cambria Math"/>
                        <a:ea typeface="Trebuchet MS"/>
                        <a:cs typeface="Trebuchet MS"/>
                        <a:sym typeface="Trebuchet MS"/>
                      </a:rPr>
                      <m:t>−</m:t>
                    </m:r>
                    <m:sSub>
                      <m:sSubPr>
                        <m:ctrlPr>
                          <a:rPr lang="en-US" sz="1800" i="1" dirty="0">
                            <a:solidFill>
                              <a:srgbClr val="0000FF"/>
                            </a:solidFill>
                            <a:latin typeface="Cambria Math"/>
                            <a:ea typeface="Trebuchet MS"/>
                            <a:cs typeface="Trebuchet MS"/>
                            <a:sym typeface="Trebuchet MS"/>
                          </a:rPr>
                        </m:ctrlPr>
                      </m:sSubPr>
                      <m:e>
                        <m:r>
                          <a:rPr lang="en-US" sz="1800" dirty="0">
                            <a:solidFill>
                              <a:srgbClr val="0000FF"/>
                            </a:solidFill>
                            <a:latin typeface="Cambria Math"/>
                            <a:ea typeface="Trebuchet MS"/>
                            <a:cs typeface="Trebuchet MS"/>
                            <a:sym typeface="Trebuchet MS"/>
                          </a:rPr>
                          <m:t>𝑦</m:t>
                        </m:r>
                      </m:e>
                      <m:sub>
                        <m:r>
                          <m:rPr>
                            <m:sty m:val="p"/>
                          </m:rPr>
                          <a:rPr lang="en-US" sz="1800" dirty="0">
                            <a:solidFill>
                              <a:srgbClr val="0000FF"/>
                            </a:solidFill>
                            <a:latin typeface="Cambria Math"/>
                            <a:ea typeface="Trebuchet MS"/>
                            <a:cs typeface="Trebuchet MS"/>
                            <a:sym typeface="Trebuchet MS"/>
                          </a:rPr>
                          <m:t>min</m:t>
                        </m:r>
                      </m:sub>
                    </m:sSub>
                  </m:oMath>
                </a14:m>
                <a:r>
                  <a:rPr lang="en" sz="1800" dirty="0">
                    <a:solidFill>
                      <a:srgbClr val="0000FF"/>
                    </a:solidFill>
                    <a:latin typeface="Trebuchet MS"/>
                    <a:ea typeface="Trebuchet MS"/>
                    <a:cs typeface="Trebuchet MS"/>
                    <a:sym typeface="Trebuchet MS"/>
                  </a:rPr>
                  <a:t>. </a:t>
                </a:r>
                <a:r>
                  <a:rPr lang="en-US" sz="1800" dirty="0">
                    <a:solidFill>
                      <a:srgbClr val="0000FF"/>
                    </a:solidFill>
                    <a:latin typeface="Trebuchet MS"/>
                    <a:ea typeface="Trebuchet MS"/>
                    <a:cs typeface="Trebuchet MS"/>
                    <a:sym typeface="Trebuchet MS"/>
                  </a:rPr>
                  <a:t>S</a:t>
                </a:r>
                <a:r>
                  <a:rPr lang="en" sz="1800" dirty="0">
                    <a:solidFill>
                      <a:srgbClr val="0000FF"/>
                    </a:solidFill>
                    <a:latin typeface="Trebuchet MS"/>
                    <a:ea typeface="Trebuchet MS"/>
                    <a:cs typeface="Trebuchet MS"/>
                    <a:sym typeface="Trebuchet MS"/>
                  </a:rPr>
                  <a:t>o effectively, the image is shifted to the right size.</a:t>
                </a:r>
              </a:p>
            </p:txBody>
          </p:sp>
        </mc:Choice>
        <mc:Fallback xmlns="">
          <p:sp>
            <p:nvSpPr>
              <p:cNvPr id="145" name="Shape 145"/>
              <p:cNvSpPr txBox="1">
                <a:spLocks noGrp="1" noRot="1" noChangeAspect="1" noMove="1" noResize="1" noEditPoints="1" noAdjustHandles="1" noChangeArrowheads="1" noChangeShapeType="1" noTextEdit="1"/>
              </p:cNvSpPr>
              <p:nvPr>
                <p:ph type="body" idx="1"/>
              </p:nvPr>
            </p:nvSpPr>
            <p:spPr>
              <a:xfrm>
                <a:off x="435000" y="881750"/>
                <a:ext cx="8274000" cy="2147200"/>
              </a:xfrm>
              <a:prstGeom prst="rect">
                <a:avLst/>
              </a:prstGeom>
              <a:blipFill rotWithShape="1">
                <a:blip r:embed="rId3"/>
                <a:stretch>
                  <a:fillRect r="-1105" b="-3977"/>
                </a:stretch>
              </a:blipFill>
            </p:spPr>
            <p:txBody>
              <a:bodyPr/>
              <a:lstStyle/>
              <a:p>
                <a:r>
                  <a:rPr lang="en-US">
                    <a:noFill/>
                  </a:rPr>
                  <a:t> </a:t>
                </a:r>
              </a:p>
            </p:txBody>
          </p:sp>
        </mc:Fallback>
      </mc:AlternateContent>
      <p:sp>
        <p:nvSpPr>
          <p:cNvPr id="146" name="Shape 14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16</a:t>
            </a:fld>
            <a:endParaRPr lang="en"/>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267075"/>
            <a:ext cx="50482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36200"/>
            <a:ext cx="8229600" cy="614400"/>
          </a:xfrm>
          <a:prstGeom prst="rect">
            <a:avLst/>
          </a:prstGeom>
        </p:spPr>
        <p:txBody>
          <a:bodyPr wrap="square" lIns="91425" tIns="91425" rIns="91425" bIns="91425" anchor="t" anchorCtr="0">
            <a:noAutofit/>
          </a:bodyPr>
          <a:lstStyle/>
          <a:p>
            <a:pPr lvl="0" algn="ctr" rtl="0">
              <a:spcBef>
                <a:spcPts val="0"/>
              </a:spcBef>
              <a:buNone/>
            </a:pPr>
            <a:r>
              <a:rPr lang="en" sz="3000"/>
              <a:t>blendImagePair()</a:t>
            </a:r>
          </a:p>
        </p:txBody>
      </p:sp>
      <p:sp>
        <p:nvSpPr>
          <p:cNvPr id="153" name="Shape 153"/>
          <p:cNvSpPr txBox="1">
            <a:spLocks noGrp="1"/>
          </p:cNvSpPr>
          <p:nvPr>
            <p:ph type="body" idx="1"/>
          </p:nvPr>
        </p:nvSpPr>
        <p:spPr>
          <a:xfrm>
            <a:off x="435000" y="891300"/>
            <a:ext cx="8496600" cy="842250"/>
          </a:xfrm>
          <a:prstGeom prst="rect">
            <a:avLst/>
          </a:prstGeom>
        </p:spPr>
        <p:txBody>
          <a:bodyPr wrap="square" lIns="91425" tIns="91425" rIns="91425" bIns="91425" anchor="t" anchorCtr="0">
            <a:noAutofit/>
          </a:bodyPr>
          <a:lstStyle/>
          <a:p>
            <a:pPr marL="457200" lvl="0" indent="-336550" rtl="0">
              <a:lnSpc>
                <a:spcPct val="115000"/>
              </a:lnSpc>
              <a:spcBef>
                <a:spcPts val="0"/>
              </a:spcBef>
              <a:buClr>
                <a:schemeClr val="dk1"/>
              </a:buClr>
              <a:buSzPct val="100000"/>
              <a:buFont typeface="Trebuchet MS"/>
              <a:buChar char="●"/>
            </a:pPr>
            <a:r>
              <a:rPr lang="en" sz="1700" dirty="0" smtClean="0">
                <a:solidFill>
                  <a:schemeClr val="dk1"/>
                </a:solidFill>
                <a:latin typeface="Trebuchet MS"/>
                <a:ea typeface="Trebuchet MS"/>
                <a:cs typeface="Trebuchet MS"/>
                <a:sym typeface="Trebuchet MS"/>
              </a:rPr>
              <a:t>Discuss </a:t>
            </a:r>
            <a:r>
              <a:rPr lang="en" sz="1700" dirty="0">
                <a:solidFill>
                  <a:schemeClr val="dk1"/>
                </a:solidFill>
                <a:latin typeface="Trebuchet MS"/>
                <a:ea typeface="Trebuchet MS"/>
                <a:cs typeface="Trebuchet MS"/>
                <a:sym typeface="Trebuchet MS"/>
              </a:rPr>
              <a:t>your implementation for</a:t>
            </a:r>
            <a:r>
              <a:rPr lang="en" sz="1700" b="1" dirty="0">
                <a:solidFill>
                  <a:schemeClr val="dk1"/>
                </a:solidFill>
                <a:latin typeface="Trebuchet MS"/>
                <a:ea typeface="Trebuchet MS"/>
                <a:cs typeface="Trebuchet MS"/>
                <a:sym typeface="Trebuchet MS"/>
              </a:rPr>
              <a:t> blendImagePair()</a:t>
            </a:r>
            <a:r>
              <a:rPr lang="en" sz="1700" dirty="0">
                <a:solidFill>
                  <a:schemeClr val="dk1"/>
                </a:solidFill>
                <a:latin typeface="Trebuchet MS"/>
                <a:ea typeface="Trebuchet MS"/>
                <a:cs typeface="Trebuchet MS"/>
                <a:sym typeface="Trebuchet MS"/>
              </a:rPr>
              <a:t>. </a:t>
            </a:r>
          </a:p>
          <a:p>
            <a:pPr marL="457200" lvl="0" rtl="0">
              <a:lnSpc>
                <a:spcPct val="115000"/>
              </a:lnSpc>
              <a:spcBef>
                <a:spcPts val="600"/>
              </a:spcBef>
              <a:buClr>
                <a:schemeClr val="dk1"/>
              </a:buClr>
              <a:buSzPct val="100000"/>
              <a:buNone/>
            </a:pPr>
            <a:r>
              <a:rPr lang="en" sz="1700" dirty="0" smtClean="0">
                <a:solidFill>
                  <a:srgbClr val="0000FF"/>
                </a:solidFill>
                <a:latin typeface="Trebuchet MS"/>
                <a:ea typeface="Trebuchet MS"/>
                <a:cs typeface="Trebuchet MS"/>
                <a:sym typeface="Trebuchet MS"/>
              </a:rPr>
              <a:t>I </a:t>
            </a:r>
            <a:r>
              <a:rPr lang="en" sz="1700" dirty="0">
                <a:solidFill>
                  <a:srgbClr val="0000FF"/>
                </a:solidFill>
                <a:latin typeface="Trebuchet MS"/>
                <a:ea typeface="Trebuchet MS"/>
                <a:cs typeface="Trebuchet MS"/>
                <a:sym typeface="Trebuchet MS"/>
              </a:rPr>
              <a:t>attached my code </a:t>
            </a:r>
            <a:r>
              <a:rPr lang="en" sz="1700" dirty="0" smtClean="0">
                <a:solidFill>
                  <a:srgbClr val="0000FF"/>
                </a:solidFill>
                <a:latin typeface="Trebuchet MS"/>
                <a:ea typeface="Trebuchet MS"/>
                <a:cs typeface="Trebuchet MS"/>
                <a:sym typeface="Trebuchet MS"/>
              </a:rPr>
              <a:t>below, </a:t>
            </a:r>
            <a:r>
              <a:rPr lang="en" sz="1700" dirty="0">
                <a:solidFill>
                  <a:srgbClr val="0000FF"/>
                </a:solidFill>
                <a:latin typeface="Trebuchet MS"/>
                <a:ea typeface="Trebuchet MS"/>
                <a:cs typeface="Trebuchet MS"/>
                <a:sym typeface="Trebuchet MS"/>
              </a:rPr>
              <a:t>and see discussioin in the </a:t>
            </a:r>
            <a:r>
              <a:rPr lang="en" sz="1700" dirty="0" smtClean="0">
                <a:solidFill>
                  <a:srgbClr val="0000FF"/>
                </a:solidFill>
                <a:latin typeface="Trebuchet MS"/>
                <a:ea typeface="Trebuchet MS"/>
                <a:cs typeface="Trebuchet MS"/>
                <a:sym typeface="Trebuchet MS"/>
              </a:rPr>
              <a:t>next </a:t>
            </a:r>
            <a:r>
              <a:rPr lang="en" sz="1700" dirty="0">
                <a:solidFill>
                  <a:srgbClr val="0000FF"/>
                </a:solidFill>
                <a:latin typeface="Trebuchet MS"/>
                <a:ea typeface="Trebuchet MS"/>
                <a:cs typeface="Trebuchet MS"/>
                <a:sym typeface="Trebuchet MS"/>
              </a:rPr>
              <a:t>slide</a:t>
            </a:r>
          </a:p>
          <a:p>
            <a:pPr lvl="0" rtl="0">
              <a:lnSpc>
                <a:spcPct val="115000"/>
              </a:lnSpc>
              <a:spcBef>
                <a:spcPts val="0"/>
              </a:spcBef>
              <a:buNone/>
            </a:pPr>
            <a:endParaRPr sz="1700" dirty="0">
              <a:solidFill>
                <a:schemeClr val="dk1"/>
              </a:solidFill>
              <a:latin typeface="Trebuchet MS"/>
              <a:ea typeface="Trebuchet MS"/>
              <a:cs typeface="Trebuchet MS"/>
              <a:sym typeface="Trebuchet MS"/>
            </a:endParaRPr>
          </a:p>
          <a:p>
            <a:pPr lvl="0" rtl="0">
              <a:lnSpc>
                <a:spcPct val="115000"/>
              </a:lnSpc>
              <a:spcBef>
                <a:spcPts val="0"/>
              </a:spcBef>
              <a:buNone/>
            </a:pPr>
            <a:r>
              <a:rPr lang="en" sz="1700" dirty="0">
                <a:solidFill>
                  <a:schemeClr val="dk1"/>
                </a:solidFill>
                <a:latin typeface="Trebuchet MS"/>
                <a:ea typeface="Trebuchet MS"/>
                <a:cs typeface="Trebuchet MS"/>
                <a:sym typeface="Trebuchet MS"/>
              </a:rPr>
              <a:t>	</a:t>
            </a:r>
            <a:endParaRPr sz="1800" dirty="0">
              <a:solidFill>
                <a:schemeClr val="dk1"/>
              </a:solidFill>
              <a:latin typeface="Trebuchet MS"/>
              <a:ea typeface="Trebuchet MS"/>
              <a:cs typeface="Trebuchet MS"/>
              <a:sym typeface="Trebuchet MS"/>
            </a:endParaRPr>
          </a:p>
        </p:txBody>
      </p:sp>
      <p:sp>
        <p:nvSpPr>
          <p:cNvPr id="154" name="Shape 154"/>
          <p:cNvSpPr txBox="1">
            <a:spLocks noGrp="1"/>
          </p:cNvSpPr>
          <p:nvPr>
            <p:ph type="sldNum" idx="12"/>
          </p:nvPr>
        </p:nvSpPr>
        <p:spPr>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17</a:t>
            </a:fld>
            <a:endParaRPr lang="en"/>
          </a:p>
        </p:txBody>
      </p:sp>
      <p:sp>
        <p:nvSpPr>
          <p:cNvPr id="152" name="Shape 152"/>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843385"/>
            <a:ext cx="7924801" cy="2785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525337"/>
      </p:ext>
    </p:extLst>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57200" y="136200"/>
            <a:ext cx="8229600" cy="614400"/>
          </a:xfrm>
          <a:prstGeom prst="rect">
            <a:avLst/>
          </a:prstGeom>
        </p:spPr>
        <p:txBody>
          <a:bodyPr wrap="square" lIns="91425" tIns="91425" rIns="91425" bIns="91425" anchor="t" anchorCtr="0">
            <a:noAutofit/>
          </a:bodyPr>
          <a:lstStyle/>
          <a:p>
            <a:pPr lvl="0" algn="ctr" rtl="0">
              <a:spcBef>
                <a:spcPts val="0"/>
              </a:spcBef>
              <a:buNone/>
            </a:pPr>
            <a:r>
              <a:rPr lang="en" sz="3000"/>
              <a:t>blendImagePair()</a:t>
            </a:r>
          </a:p>
        </p:txBody>
      </p:sp>
      <p:sp>
        <p:nvSpPr>
          <p:cNvPr id="153" name="Shape 153"/>
          <p:cNvSpPr txBox="1">
            <a:spLocks noGrp="1"/>
          </p:cNvSpPr>
          <p:nvPr>
            <p:ph type="body" idx="1"/>
          </p:nvPr>
        </p:nvSpPr>
        <p:spPr>
          <a:xfrm>
            <a:off x="435000" y="891300"/>
            <a:ext cx="8496600" cy="2747250"/>
          </a:xfrm>
          <a:prstGeom prst="rect">
            <a:avLst/>
          </a:prstGeom>
        </p:spPr>
        <p:txBody>
          <a:bodyPr wrap="square" lIns="91425" tIns="91425" rIns="91425" bIns="91425" anchor="t" anchorCtr="0">
            <a:noAutofit/>
          </a:bodyPr>
          <a:lstStyle/>
          <a:p>
            <a:pPr marL="457200" lvl="0" indent="-336550" rtl="0">
              <a:lnSpc>
                <a:spcPct val="115000"/>
              </a:lnSpc>
              <a:spcBef>
                <a:spcPts val="0"/>
              </a:spcBef>
              <a:buClr>
                <a:schemeClr val="dk1"/>
              </a:buClr>
              <a:buSzPct val="100000"/>
              <a:buFont typeface="Trebuchet MS"/>
              <a:buChar char="●"/>
            </a:pPr>
            <a:r>
              <a:rPr lang="en" sz="1700" dirty="0" smtClean="0">
                <a:solidFill>
                  <a:schemeClr val="dk1"/>
                </a:solidFill>
                <a:latin typeface="Trebuchet MS"/>
                <a:ea typeface="Trebuchet MS"/>
                <a:cs typeface="Trebuchet MS"/>
                <a:sym typeface="Trebuchet MS"/>
              </a:rPr>
              <a:t>Discuss </a:t>
            </a:r>
            <a:r>
              <a:rPr lang="en" sz="1700" dirty="0">
                <a:solidFill>
                  <a:schemeClr val="dk1"/>
                </a:solidFill>
                <a:latin typeface="Trebuchet MS"/>
                <a:ea typeface="Trebuchet MS"/>
                <a:cs typeface="Trebuchet MS"/>
                <a:sym typeface="Trebuchet MS"/>
              </a:rPr>
              <a:t>your implementation for</a:t>
            </a:r>
            <a:r>
              <a:rPr lang="en" sz="1700" b="1" dirty="0">
                <a:solidFill>
                  <a:schemeClr val="dk1"/>
                </a:solidFill>
                <a:latin typeface="Trebuchet MS"/>
                <a:ea typeface="Trebuchet MS"/>
                <a:cs typeface="Trebuchet MS"/>
                <a:sym typeface="Trebuchet MS"/>
              </a:rPr>
              <a:t> blendImagePair()</a:t>
            </a:r>
            <a:r>
              <a:rPr lang="en" sz="1700" dirty="0">
                <a:solidFill>
                  <a:schemeClr val="dk1"/>
                </a:solidFill>
                <a:latin typeface="Trebuchet MS"/>
                <a:ea typeface="Trebuchet MS"/>
                <a:cs typeface="Trebuchet MS"/>
                <a:sym typeface="Trebuchet MS"/>
              </a:rPr>
              <a:t>. </a:t>
            </a:r>
          </a:p>
          <a:p>
            <a:pPr marL="1206500" lvl="0" indent="-749300" rtl="0">
              <a:lnSpc>
                <a:spcPct val="115000"/>
              </a:lnSpc>
              <a:spcBef>
                <a:spcPts val="600"/>
              </a:spcBef>
              <a:buNone/>
            </a:pPr>
            <a:r>
              <a:rPr lang="en-US" sz="1700" dirty="0">
                <a:solidFill>
                  <a:srgbClr val="0000FF"/>
                </a:solidFill>
                <a:latin typeface="Trebuchet MS"/>
                <a:ea typeface="Trebuchet MS"/>
                <a:cs typeface="Trebuchet MS"/>
                <a:sym typeface="Trebuchet MS"/>
              </a:rPr>
              <a:t>Step 1: Warp the image 1 and put in the canvas large enough to hold both warped image 1 and image 2</a:t>
            </a:r>
          </a:p>
          <a:p>
            <a:pPr marL="1206500" lvl="0" indent="-749300" rtl="0">
              <a:lnSpc>
                <a:spcPct val="115000"/>
              </a:lnSpc>
              <a:spcBef>
                <a:spcPts val="300"/>
              </a:spcBef>
              <a:spcAft>
                <a:spcPts val="300"/>
              </a:spcAft>
              <a:buNone/>
            </a:pPr>
            <a:r>
              <a:rPr lang="en-US" sz="1700" dirty="0">
                <a:solidFill>
                  <a:srgbClr val="0000FF"/>
                </a:solidFill>
                <a:latin typeface="Trebuchet MS"/>
                <a:ea typeface="Trebuchet MS"/>
                <a:cs typeface="Trebuchet MS"/>
                <a:sym typeface="Trebuchet MS"/>
              </a:rPr>
              <a:t>Step 2: Copy the canvas and put in image 2</a:t>
            </a:r>
          </a:p>
          <a:p>
            <a:pPr marL="1206500" lvl="0" indent="-749300" rtl="0">
              <a:lnSpc>
                <a:spcPct val="115000"/>
              </a:lnSpc>
              <a:spcBef>
                <a:spcPts val="300"/>
              </a:spcBef>
              <a:spcAft>
                <a:spcPts val="300"/>
              </a:spcAft>
              <a:buNone/>
            </a:pPr>
            <a:r>
              <a:rPr lang="en-US" sz="1700" dirty="0">
                <a:solidFill>
                  <a:srgbClr val="0000FF"/>
                </a:solidFill>
                <a:latin typeface="Trebuchet MS"/>
                <a:ea typeface="Trebuchet MS"/>
                <a:cs typeface="Trebuchet MS"/>
                <a:sym typeface="Trebuchet MS"/>
              </a:rPr>
              <a:t>Step 3: Create the mask, so that it’s 1 if it sits on image 2, and 0 in the remaining area</a:t>
            </a:r>
          </a:p>
          <a:p>
            <a:pPr marL="1206500" lvl="0" indent="-749300" rtl="0">
              <a:lnSpc>
                <a:spcPct val="115000"/>
              </a:lnSpc>
              <a:spcBef>
                <a:spcPts val="300"/>
              </a:spcBef>
              <a:spcAft>
                <a:spcPts val="300"/>
              </a:spcAft>
              <a:buNone/>
            </a:pPr>
            <a:r>
              <a:rPr lang="en-US" sz="1700" dirty="0">
                <a:solidFill>
                  <a:srgbClr val="0000FF"/>
                </a:solidFill>
                <a:latin typeface="Trebuchet MS"/>
                <a:ea typeface="Trebuchet MS"/>
                <a:cs typeface="Trebuchet MS"/>
                <a:sym typeface="Trebuchet MS"/>
              </a:rPr>
              <a:t>Step 4: Using alpha blending with mask serves as the weight</a:t>
            </a:r>
            <a:endParaRPr sz="1700" dirty="0">
              <a:solidFill>
                <a:srgbClr val="0000FF"/>
              </a:solidFill>
              <a:latin typeface="Trebuchet MS"/>
              <a:ea typeface="Trebuchet MS"/>
              <a:cs typeface="Trebuchet MS"/>
              <a:sym typeface="Trebuchet MS"/>
            </a:endParaRPr>
          </a:p>
          <a:p>
            <a:pPr lvl="0" rtl="0">
              <a:lnSpc>
                <a:spcPct val="115000"/>
              </a:lnSpc>
              <a:spcBef>
                <a:spcPts val="0"/>
              </a:spcBef>
              <a:buNone/>
            </a:pPr>
            <a:r>
              <a:rPr lang="en" sz="1700" dirty="0">
                <a:solidFill>
                  <a:schemeClr val="dk1"/>
                </a:solidFill>
                <a:latin typeface="Trebuchet MS"/>
                <a:ea typeface="Trebuchet MS"/>
                <a:cs typeface="Trebuchet MS"/>
                <a:sym typeface="Trebuchet MS"/>
              </a:rPr>
              <a:t>	</a:t>
            </a:r>
            <a:endParaRPr sz="1800" dirty="0">
              <a:solidFill>
                <a:schemeClr val="dk1"/>
              </a:solidFill>
              <a:latin typeface="Trebuchet MS"/>
              <a:ea typeface="Trebuchet MS"/>
              <a:cs typeface="Trebuchet MS"/>
              <a:sym typeface="Trebuchet MS"/>
            </a:endParaRPr>
          </a:p>
        </p:txBody>
      </p:sp>
      <p:sp>
        <p:nvSpPr>
          <p:cNvPr id="154" name="Shape 154"/>
          <p:cNvSpPr txBox="1">
            <a:spLocks noGrp="1"/>
          </p:cNvSpPr>
          <p:nvPr>
            <p:ph type="sldNum" idx="12"/>
          </p:nvPr>
        </p:nvSpPr>
        <p:spPr>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18</a:t>
            </a:fld>
            <a:endParaRPr lang="en"/>
          </a:p>
        </p:txBody>
      </p:sp>
      <p:sp>
        <p:nvSpPr>
          <p:cNvPr id="152" name="Shape 152"/>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160" name="Shape 160"/>
          <p:cNvSpPr txBox="1">
            <a:spLocks noGrp="1"/>
          </p:cNvSpPr>
          <p:nvPr>
            <p:ph type="title"/>
          </p:nvPr>
        </p:nvSpPr>
        <p:spPr>
          <a:xfrm>
            <a:off x="457200" y="-226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Discussion &amp; Analysis</a:t>
            </a:r>
          </a:p>
        </p:txBody>
      </p:sp>
      <p:sp>
        <p:nvSpPr>
          <p:cNvPr id="161" name="Shape 161"/>
          <p:cNvSpPr txBox="1">
            <a:spLocks noGrp="1"/>
          </p:cNvSpPr>
          <p:nvPr>
            <p:ph type="body" idx="1"/>
          </p:nvPr>
        </p:nvSpPr>
        <p:spPr>
          <a:xfrm>
            <a:off x="435000" y="641675"/>
            <a:ext cx="8274000" cy="4501800"/>
          </a:xfrm>
          <a:prstGeom prst="rect">
            <a:avLst/>
          </a:prstGeom>
        </p:spPr>
        <p:txBody>
          <a:bodyPr wrap="square" lIns="91425" tIns="91425" rIns="91425" bIns="91425" anchor="t" anchorCtr="0">
            <a:noAutofit/>
          </a:bodyPr>
          <a:lstStyle/>
          <a:p>
            <a:pPr marL="457200" lvl="0" indent="-323850" rtl="0">
              <a:lnSpc>
                <a:spcPct val="115000"/>
              </a:lnSpc>
              <a:spcBef>
                <a:spcPts val="0"/>
              </a:spcBef>
              <a:buClr>
                <a:schemeClr val="dk1"/>
              </a:buClr>
              <a:buSzPct val="100000"/>
              <a:buFont typeface="Trebuchet MS"/>
              <a:buChar char="●"/>
            </a:pPr>
            <a:r>
              <a:rPr lang="en" sz="1500" dirty="0" smtClean="0">
                <a:solidFill>
                  <a:schemeClr val="dk1"/>
                </a:solidFill>
                <a:latin typeface="Trebuchet MS"/>
                <a:ea typeface="Trebuchet MS"/>
                <a:cs typeface="Trebuchet MS"/>
                <a:sym typeface="Trebuchet MS"/>
              </a:rPr>
              <a:t>What </a:t>
            </a:r>
            <a:r>
              <a:rPr lang="en" sz="1500" dirty="0">
                <a:solidFill>
                  <a:schemeClr val="dk1"/>
                </a:solidFill>
                <a:latin typeface="Trebuchet MS"/>
                <a:ea typeface="Trebuchet MS"/>
                <a:cs typeface="Trebuchet MS"/>
                <a:sym typeface="Trebuchet MS"/>
              </a:rPr>
              <a:t>worked well with your blend? Be specific. </a:t>
            </a:r>
          </a:p>
          <a:p>
            <a:pPr lvl="0" rtl="0">
              <a:lnSpc>
                <a:spcPct val="115000"/>
              </a:lnSpc>
              <a:spcBef>
                <a:spcPts val="0"/>
              </a:spcBef>
              <a:buNone/>
            </a:pPr>
            <a:r>
              <a:rPr lang="en-US" sz="1500" dirty="0" smtClean="0">
                <a:solidFill>
                  <a:schemeClr val="dk1"/>
                </a:solidFill>
                <a:latin typeface="Trebuchet MS"/>
                <a:ea typeface="Trebuchet MS"/>
                <a:cs typeface="Trebuchet MS"/>
                <a:sym typeface="Trebuchet MS"/>
              </a:rPr>
              <a:t>This blend simply applied alpha blending method, and stitched images together. It can avoids ghost effect by using 100% weight on the second image </a:t>
            </a:r>
            <a:r>
              <a:rPr lang="en-US" sz="1500" dirty="0" smtClean="0">
                <a:solidFill>
                  <a:schemeClr val="dk1"/>
                </a:solidFill>
                <a:latin typeface="Trebuchet MS"/>
                <a:ea typeface="Trebuchet MS"/>
                <a:cs typeface="Trebuchet MS"/>
                <a:sym typeface="Trebuchet MS"/>
              </a:rPr>
              <a:t>for the common areas.</a:t>
            </a:r>
            <a:endParaRPr sz="1500" dirty="0">
              <a:solidFill>
                <a:schemeClr val="dk1"/>
              </a:solidFill>
              <a:latin typeface="Trebuchet MS"/>
              <a:ea typeface="Trebuchet MS"/>
              <a:cs typeface="Trebuchet MS"/>
              <a:sym typeface="Trebuchet MS"/>
            </a:endParaRPr>
          </a:p>
          <a:p>
            <a:pPr marL="457200" lvl="0" indent="-323850" rtl="0">
              <a:lnSpc>
                <a:spcPct val="115000"/>
              </a:lnSpc>
              <a:spcBef>
                <a:spcPts val="0"/>
              </a:spcBef>
              <a:buClr>
                <a:schemeClr val="dk1"/>
              </a:buClr>
              <a:buSzPct val="100000"/>
              <a:buFont typeface="Trebuchet MS"/>
              <a:buChar char="●"/>
            </a:pPr>
            <a:r>
              <a:rPr lang="en" sz="1500" dirty="0">
                <a:solidFill>
                  <a:schemeClr val="dk1"/>
                </a:solidFill>
                <a:latin typeface="Trebuchet MS"/>
                <a:ea typeface="Trebuchet MS"/>
                <a:cs typeface="Trebuchet MS"/>
                <a:sym typeface="Trebuchet MS"/>
              </a:rPr>
              <a:t>What did not work well with your blend? If you have any blending results that failed, include the images and discuss what went wrong. </a:t>
            </a:r>
          </a:p>
          <a:p>
            <a:pPr lvl="0" rtl="0">
              <a:lnSpc>
                <a:spcPct val="115000"/>
              </a:lnSpc>
              <a:spcBef>
                <a:spcPts val="0"/>
              </a:spcBef>
              <a:buNone/>
            </a:pPr>
            <a:r>
              <a:rPr lang="en-US" sz="1500" dirty="0" smtClean="0">
                <a:solidFill>
                  <a:schemeClr val="dk1"/>
                </a:solidFill>
                <a:latin typeface="Trebuchet MS"/>
                <a:ea typeface="Trebuchet MS"/>
                <a:cs typeface="Trebuchet MS"/>
                <a:sym typeface="Trebuchet MS"/>
              </a:rPr>
              <a:t>There are sharp edges on bear’s face. During my work, I have several failed results. Below are just two examples.</a:t>
            </a:r>
          </a:p>
          <a:p>
            <a:pPr marL="342900" lvl="0" indent="-342900" rtl="0">
              <a:lnSpc>
                <a:spcPct val="115000"/>
              </a:lnSpc>
              <a:spcBef>
                <a:spcPts val="0"/>
              </a:spcBef>
              <a:buAutoNum type="arabicPeriod"/>
            </a:pPr>
            <a:r>
              <a:rPr lang="en-US" sz="1500" dirty="0" smtClean="0">
                <a:solidFill>
                  <a:schemeClr val="dk1"/>
                </a:solidFill>
                <a:latin typeface="Trebuchet MS"/>
                <a:ea typeface="Trebuchet MS"/>
                <a:cs typeface="Trebuchet MS"/>
                <a:sym typeface="Trebuchet MS"/>
              </a:rPr>
              <a:t>The intensity values are signed integers, which could be negative. I converted to numpy.unit8, and it works!</a:t>
            </a:r>
          </a:p>
          <a:p>
            <a:pPr marL="342900" lvl="0" indent="-342900" rtl="0">
              <a:lnSpc>
                <a:spcPct val="115000"/>
              </a:lnSpc>
              <a:spcBef>
                <a:spcPts val="0"/>
              </a:spcBef>
              <a:buAutoNum type="arabicPeriod"/>
            </a:pPr>
            <a:endParaRPr lang="en-US" sz="1500" dirty="0">
              <a:solidFill>
                <a:schemeClr val="dk1"/>
              </a:solidFill>
              <a:latin typeface="Trebuchet MS"/>
              <a:ea typeface="Trebuchet MS"/>
              <a:cs typeface="Trebuchet MS"/>
              <a:sym typeface="Trebuchet MS"/>
            </a:endParaRPr>
          </a:p>
          <a:p>
            <a:pPr marL="342900" lvl="0" indent="-342900" rtl="0">
              <a:lnSpc>
                <a:spcPct val="115000"/>
              </a:lnSpc>
              <a:spcBef>
                <a:spcPts val="0"/>
              </a:spcBef>
              <a:buAutoNum type="arabicPeriod"/>
            </a:pPr>
            <a:r>
              <a:rPr lang="en-US" sz="1500" dirty="0" smtClean="0">
                <a:solidFill>
                  <a:schemeClr val="dk1"/>
                </a:solidFill>
                <a:latin typeface="Trebuchet MS"/>
                <a:ea typeface="Trebuchet MS"/>
                <a:cs typeface="Trebuchet MS"/>
                <a:sym typeface="Trebuchet MS"/>
              </a:rPr>
              <a:t>I used equal weight on the common areas of image 1 and image 2. there would be ghost effects on the common area. Therefore, I updated the weight to be 100% for image 2.  </a:t>
            </a:r>
          </a:p>
          <a:p>
            <a:pPr lvl="0" rtl="0">
              <a:lnSpc>
                <a:spcPct val="115000"/>
              </a:lnSpc>
              <a:spcBef>
                <a:spcPts val="0"/>
              </a:spcBef>
              <a:buNone/>
            </a:pPr>
            <a:endParaRPr sz="1500" dirty="0">
              <a:solidFill>
                <a:schemeClr val="dk1"/>
              </a:solidFill>
              <a:latin typeface="Trebuchet MS"/>
              <a:ea typeface="Trebuchet MS"/>
              <a:cs typeface="Trebuchet MS"/>
              <a:sym typeface="Trebuchet MS"/>
            </a:endParaRPr>
          </a:p>
          <a:p>
            <a:pPr marL="457200" lvl="0" indent="-323850" rtl="0">
              <a:lnSpc>
                <a:spcPct val="115000"/>
              </a:lnSpc>
              <a:spcBef>
                <a:spcPts val="0"/>
              </a:spcBef>
              <a:buClr>
                <a:schemeClr val="dk1"/>
              </a:buClr>
              <a:buSzPct val="100000"/>
              <a:buFont typeface="Trebuchet MS"/>
              <a:buChar char="●"/>
            </a:pPr>
            <a:r>
              <a:rPr lang="en" sz="1500" dirty="0">
                <a:solidFill>
                  <a:schemeClr val="dk1"/>
                </a:solidFill>
                <a:latin typeface="Trebuchet MS"/>
                <a:ea typeface="Trebuchet MS"/>
                <a:cs typeface="Trebuchet MS"/>
                <a:sym typeface="Trebuchet MS"/>
              </a:rPr>
              <a:t>Were there any problems you couldn’t solve? What were they? If you had more time, how would you solve these problems?</a:t>
            </a:r>
          </a:p>
          <a:p>
            <a:pPr lvl="0" rtl="0">
              <a:lnSpc>
                <a:spcPct val="115000"/>
              </a:lnSpc>
              <a:spcBef>
                <a:spcPts val="0"/>
              </a:spcBef>
              <a:buNone/>
            </a:pPr>
            <a:endParaRPr sz="1500" dirty="0">
              <a:solidFill>
                <a:schemeClr val="dk1"/>
              </a:solidFill>
              <a:latin typeface="Trebuchet MS"/>
              <a:ea typeface="Trebuchet MS"/>
              <a:cs typeface="Trebuchet MS"/>
              <a:sym typeface="Trebuchet MS"/>
            </a:endParaRPr>
          </a:p>
          <a:p>
            <a:pPr marL="457200" lvl="0" indent="-323850" rtl="0">
              <a:lnSpc>
                <a:spcPct val="115000"/>
              </a:lnSpc>
              <a:spcBef>
                <a:spcPts val="0"/>
              </a:spcBef>
              <a:buClr>
                <a:schemeClr val="dk1"/>
              </a:buClr>
              <a:buSzPct val="100000"/>
              <a:buFont typeface="Trebuchet MS"/>
              <a:buChar char="●"/>
            </a:pPr>
            <a:r>
              <a:rPr lang="en" sz="1500" dirty="0">
                <a:solidFill>
                  <a:schemeClr val="dk1"/>
                </a:solidFill>
                <a:latin typeface="Trebuchet MS"/>
                <a:ea typeface="Trebuchet MS"/>
                <a:cs typeface="Trebuchet MS"/>
                <a:sym typeface="Trebuchet MS"/>
              </a:rPr>
              <a:t>Were you happy with your result? If so/not, why? Be specific.</a:t>
            </a:r>
          </a:p>
          <a:p>
            <a:pPr lvl="0" rtl="0">
              <a:lnSpc>
                <a:spcPct val="115000"/>
              </a:lnSpc>
              <a:spcBef>
                <a:spcPts val="0"/>
              </a:spcBef>
              <a:buNone/>
            </a:pPr>
            <a:endParaRPr sz="1500" dirty="0">
              <a:solidFill>
                <a:schemeClr val="dk1"/>
              </a:solidFill>
              <a:latin typeface="Trebuchet MS"/>
              <a:ea typeface="Trebuchet MS"/>
              <a:cs typeface="Trebuchet MS"/>
              <a:sym typeface="Trebuchet MS"/>
            </a:endParaRPr>
          </a:p>
          <a:p>
            <a:pPr marL="457200" lvl="0" indent="-323850" rtl="0">
              <a:lnSpc>
                <a:spcPct val="115000"/>
              </a:lnSpc>
              <a:spcBef>
                <a:spcPts val="0"/>
              </a:spcBef>
              <a:buClr>
                <a:schemeClr val="dk1"/>
              </a:buClr>
              <a:buSzPct val="100000"/>
              <a:buFont typeface="Trebuchet MS"/>
              <a:buChar char="●"/>
            </a:pPr>
            <a:r>
              <a:rPr lang="en" sz="1500" dirty="0">
                <a:solidFill>
                  <a:schemeClr val="dk1"/>
                </a:solidFill>
                <a:latin typeface="Trebuchet MS"/>
                <a:ea typeface="Trebuchet MS"/>
                <a:cs typeface="Trebuchet MS"/>
                <a:sym typeface="Trebuchet MS"/>
              </a:rPr>
              <a:t>What could you do differently and how would you go about doing it? Do not say there is nothing you could do differently. There’s always a way to improve.</a:t>
            </a: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p:txBody>
      </p:sp>
      <p:sp>
        <p:nvSpPr>
          <p:cNvPr id="162" name="Shape 16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43" name="Shape 43"/>
          <p:cNvSpPr txBox="1">
            <a:spLocks noGrp="1"/>
          </p:cNvSpPr>
          <p:nvPr>
            <p:ph type="title"/>
          </p:nvPr>
        </p:nvSpPr>
        <p:spPr>
          <a:xfrm>
            <a:off x="457200" y="168225"/>
            <a:ext cx="8229600" cy="586800"/>
          </a:xfrm>
          <a:prstGeom prst="rect">
            <a:avLst/>
          </a:prstGeom>
        </p:spPr>
        <p:txBody>
          <a:bodyPr wrap="square" lIns="91425" tIns="91425" rIns="91425" bIns="91425" anchor="t" anchorCtr="0">
            <a:noAutofit/>
          </a:bodyPr>
          <a:lstStyle/>
          <a:p>
            <a:pPr lvl="0" algn="ctr" rtl="0">
              <a:spcBef>
                <a:spcPts val="0"/>
              </a:spcBef>
              <a:buClr>
                <a:schemeClr val="dk1"/>
              </a:buClr>
              <a:buSzPct val="45833"/>
              <a:buFont typeface="Arial"/>
              <a:buNone/>
            </a:pPr>
            <a:r>
              <a:rPr lang="en" sz="2400"/>
              <a:t>Report Guidelines</a:t>
            </a:r>
          </a:p>
        </p:txBody>
      </p:sp>
      <p:sp>
        <p:nvSpPr>
          <p:cNvPr id="44" name="Shape 44"/>
          <p:cNvSpPr txBox="1"/>
          <p:nvPr/>
        </p:nvSpPr>
        <p:spPr>
          <a:xfrm>
            <a:off x="685800" y="636050"/>
            <a:ext cx="7772400" cy="4183800"/>
          </a:xfrm>
          <a:prstGeom prst="rect">
            <a:avLst/>
          </a:prstGeom>
          <a:noFill/>
          <a:ln>
            <a:noFill/>
          </a:ln>
        </p:spPr>
        <p:txBody>
          <a:bodyPr wrap="square" lIns="91425" tIns="91425" rIns="91425" bIns="91425" anchor="t" anchorCtr="0">
            <a:noAutofit/>
          </a:bodyPr>
          <a:lstStyle/>
          <a:p>
            <a:pPr marL="457200" lvl="0" indent="-228600" rtl="0">
              <a:spcBef>
                <a:spcPts val="0"/>
              </a:spcBef>
              <a:spcAft>
                <a:spcPts val="1000"/>
              </a:spcAft>
              <a:buClr>
                <a:schemeClr val="dk1"/>
              </a:buClr>
              <a:buChar char="●"/>
            </a:pPr>
            <a:r>
              <a:rPr lang="en" b="1" i="1">
                <a:solidFill>
                  <a:schemeClr val="dk1"/>
                </a:solidFill>
              </a:rPr>
              <a:t>You must use the templates provided</a:t>
            </a:r>
            <a:r>
              <a:rPr lang="en" i="1">
                <a:solidFill>
                  <a:schemeClr val="dk1"/>
                </a:solidFill>
              </a:rPr>
              <a:t> for your report, but you may customize them (reduce font size, reply in paragraph or column formats, add illustrations and extra images to aid your explanations, change the background, delete notes such as this page, etc.). You </a:t>
            </a:r>
            <a:r>
              <a:rPr lang="en" b="1" i="1">
                <a:solidFill>
                  <a:schemeClr val="dk1"/>
                </a:solidFill>
              </a:rPr>
              <a:t>may delete </a:t>
            </a:r>
            <a:r>
              <a:rPr lang="en" b="1" i="1">
                <a:solidFill>
                  <a:srgbClr val="FF0000"/>
                </a:solidFill>
              </a:rPr>
              <a:t>optional</a:t>
            </a:r>
            <a:r>
              <a:rPr lang="en" b="1" i="1">
                <a:solidFill>
                  <a:schemeClr val="dk1"/>
                </a:solidFill>
              </a:rPr>
              <a:t> slides</a:t>
            </a:r>
            <a:r>
              <a:rPr lang="en" i="1">
                <a:solidFill>
                  <a:schemeClr val="dk1"/>
                </a:solidFill>
              </a:rPr>
              <a:t> if they are unused in your report.</a:t>
            </a:r>
          </a:p>
          <a:p>
            <a:pPr marL="457200" lvl="0" indent="-228600" rtl="0">
              <a:spcBef>
                <a:spcPts val="0"/>
              </a:spcBef>
              <a:spcAft>
                <a:spcPts val="1000"/>
              </a:spcAft>
              <a:buClr>
                <a:schemeClr val="dk1"/>
              </a:buClr>
              <a:buChar char="●"/>
            </a:pPr>
            <a:r>
              <a:rPr lang="en" b="1" i="1" u="sng">
                <a:solidFill>
                  <a:srgbClr val="FF0000"/>
                </a:solidFill>
              </a:rPr>
              <a:t>Remove</a:t>
            </a:r>
            <a:r>
              <a:rPr lang="en" b="1" i="1">
                <a:solidFill>
                  <a:srgbClr val="FF0000"/>
                </a:solidFill>
              </a:rPr>
              <a:t> instructor notes</a:t>
            </a:r>
            <a:r>
              <a:rPr lang="en" i="1">
                <a:solidFill>
                  <a:srgbClr val="FF0000"/>
                </a:solidFill>
              </a:rPr>
              <a:t> (usually in red) </a:t>
            </a:r>
            <a:r>
              <a:rPr lang="en" i="1">
                <a:solidFill>
                  <a:schemeClr val="dk1"/>
                </a:solidFill>
              </a:rPr>
              <a:t>from your reports (but</a:t>
            </a:r>
            <a:r>
              <a:rPr lang="en" b="1" i="1">
                <a:solidFill>
                  <a:schemeClr val="dk1"/>
                </a:solidFill>
              </a:rPr>
              <a:t> keep question prompts</a:t>
            </a:r>
            <a:r>
              <a:rPr lang="en" i="1">
                <a:solidFill>
                  <a:schemeClr val="dk1"/>
                </a:solidFill>
              </a:rPr>
              <a:t>).</a:t>
            </a:r>
          </a:p>
          <a:p>
            <a:pPr marL="457200" lvl="0" indent="-228600" rtl="0">
              <a:spcBef>
                <a:spcPts val="0"/>
              </a:spcBef>
              <a:spcAft>
                <a:spcPts val="1000"/>
              </a:spcAft>
              <a:buClr>
                <a:srgbClr val="0000FF"/>
              </a:buClr>
              <a:buChar char="●"/>
            </a:pPr>
            <a:r>
              <a:rPr lang="en" b="1" i="1" u="sng">
                <a:solidFill>
                  <a:srgbClr val="0000FF"/>
                </a:solidFill>
              </a:rPr>
              <a:t>Replace</a:t>
            </a:r>
            <a:r>
              <a:rPr lang="en" b="1" i="1">
                <a:solidFill>
                  <a:srgbClr val="0000FF"/>
                </a:solidFill>
              </a:rPr>
              <a:t> blue typing </a:t>
            </a:r>
            <a:r>
              <a:rPr lang="en" i="1">
                <a:solidFill>
                  <a:srgbClr val="0000FF"/>
                </a:solidFill>
              </a:rPr>
              <a:t>with your answers</a:t>
            </a:r>
          </a:p>
          <a:p>
            <a:pPr marL="457200" lvl="0" indent="-228600" rtl="0">
              <a:spcBef>
                <a:spcPts val="0"/>
              </a:spcBef>
              <a:spcAft>
                <a:spcPts val="1000"/>
              </a:spcAft>
              <a:buClr>
                <a:schemeClr val="dk1"/>
              </a:buClr>
              <a:buChar char="●"/>
            </a:pPr>
            <a:r>
              <a:rPr lang="en" i="1">
                <a:solidFill>
                  <a:schemeClr val="dk1"/>
                </a:solidFill>
              </a:rPr>
              <a:t>You may </a:t>
            </a:r>
            <a:r>
              <a:rPr lang="en" b="1" i="1">
                <a:solidFill>
                  <a:schemeClr val="dk1"/>
                </a:solidFill>
              </a:rPr>
              <a:t>add pages as necessary</a:t>
            </a:r>
            <a:r>
              <a:rPr lang="en" i="1">
                <a:solidFill>
                  <a:schemeClr val="dk1"/>
                </a:solidFill>
              </a:rPr>
              <a:t> to best present your work.  We like images, but resize each image to  2MB or less before pasting them into the template to reduce file size and make grading easier.</a:t>
            </a:r>
          </a:p>
          <a:p>
            <a:pPr marL="457200" lvl="0" indent="-228600" rtl="0">
              <a:spcBef>
                <a:spcPts val="0"/>
              </a:spcBef>
              <a:spcAft>
                <a:spcPts val="1000"/>
              </a:spcAft>
              <a:buClr>
                <a:schemeClr val="dk1"/>
              </a:buClr>
              <a:buChar char="●"/>
            </a:pPr>
            <a:r>
              <a:rPr lang="en" b="1" i="1">
                <a:solidFill>
                  <a:schemeClr val="dk1"/>
                </a:solidFill>
              </a:rPr>
              <a:t>We expect graduate-level answers</a:t>
            </a:r>
            <a:r>
              <a:rPr lang="en" i="1">
                <a:solidFill>
                  <a:schemeClr val="dk1"/>
                </a:solidFill>
              </a:rPr>
              <a:t> that provide clear explanations.  Short, simplistic answers will not receive full credit.  You may need to do research beyond just watching the class videos and reading the technical resource papers.</a:t>
            </a:r>
          </a:p>
          <a:p>
            <a:pPr marL="457200" lvl="0" indent="-228600" rtl="0">
              <a:spcBef>
                <a:spcPts val="0"/>
              </a:spcBef>
              <a:spcAft>
                <a:spcPts val="1000"/>
              </a:spcAft>
              <a:buClr>
                <a:schemeClr val="dk1"/>
              </a:buClr>
              <a:buChar char="●"/>
            </a:pPr>
            <a:r>
              <a:rPr lang="en" i="1">
                <a:solidFill>
                  <a:schemeClr val="dk1"/>
                </a:solidFill>
              </a:rPr>
              <a:t>When you are done, convert your template report to PDF </a:t>
            </a:r>
            <a:r>
              <a:rPr lang="en" i="1" u="sng">
                <a:solidFill>
                  <a:schemeClr val="dk1"/>
                </a:solidFill>
              </a:rPr>
              <a:t>a</a:t>
            </a:r>
            <a:r>
              <a:rPr lang="en" b="1" i="1" u="sng">
                <a:solidFill>
                  <a:schemeClr val="dk1"/>
                </a:solidFill>
              </a:rPr>
              <a:t>nd then check it</a:t>
            </a:r>
            <a:r>
              <a:rPr lang="en" b="1" i="1">
                <a:solidFill>
                  <a:schemeClr val="dk1"/>
                </a:solidFill>
              </a:rPr>
              <a:t>! </a:t>
            </a:r>
            <a:r>
              <a:rPr lang="en" i="1">
                <a:solidFill>
                  <a:schemeClr val="dk1"/>
                </a:solidFill>
              </a:rPr>
              <a:t> Students often end up with lines cut off on page bottoms, and </a:t>
            </a:r>
            <a:r>
              <a:rPr lang="en" b="1" i="1">
                <a:solidFill>
                  <a:schemeClr val="dk1"/>
                </a:solidFill>
              </a:rPr>
              <a:t>we will not accept replacement work</a:t>
            </a:r>
            <a:r>
              <a:rPr lang="en" i="1">
                <a:solidFill>
                  <a:schemeClr val="dk1"/>
                </a:solidFill>
              </a:rPr>
              <a:t>.  We can only grade what appears in the report.</a:t>
            </a:r>
          </a:p>
          <a:p>
            <a:pPr lvl="0" algn="ctr" rtl="0">
              <a:spcBef>
                <a:spcPts val="0"/>
              </a:spcBef>
              <a:spcAft>
                <a:spcPts val="1000"/>
              </a:spcAft>
              <a:buClr>
                <a:schemeClr val="dk1"/>
              </a:buClr>
              <a:buSzPct val="61111"/>
              <a:buFont typeface="Arial"/>
              <a:buNone/>
            </a:pPr>
            <a:r>
              <a:rPr lang="en" sz="1800" b="1" i="1">
                <a:solidFill>
                  <a:srgbClr val="FF0000"/>
                </a:solidFill>
              </a:rPr>
              <a:t>DELETE THIS SLIDE </a:t>
            </a:r>
          </a:p>
          <a:p>
            <a:pPr lvl="0" rtl="0">
              <a:spcBef>
                <a:spcPts val="600"/>
              </a:spcBef>
              <a:spcAft>
                <a:spcPts val="1000"/>
              </a:spcAft>
              <a:buNone/>
            </a:pPr>
            <a:endParaRPr sz="1700"/>
          </a:p>
          <a:p>
            <a:pPr lvl="0" rtl="0">
              <a:spcBef>
                <a:spcPts val="600"/>
              </a:spcBef>
              <a:spcAft>
                <a:spcPts val="1000"/>
              </a:spcAft>
              <a:buNone/>
            </a:pPr>
            <a:endParaRPr sz="1700" i="1"/>
          </a:p>
          <a:p>
            <a:pPr lvl="0" rtl="0">
              <a:spcBef>
                <a:spcPts val="600"/>
              </a:spcBef>
              <a:spcAft>
                <a:spcPts val="1000"/>
              </a:spcAft>
              <a:buNone/>
            </a:pPr>
            <a:endParaRPr sz="1700" b="1" i="1">
              <a:solidFill>
                <a:srgbClr val="000000"/>
              </a:solidFill>
            </a:endParaRPr>
          </a:p>
          <a:p>
            <a:pPr lvl="0" rtl="0">
              <a:spcBef>
                <a:spcPts val="0"/>
              </a:spcBef>
              <a:buNone/>
            </a:pPr>
            <a:endParaRPr sz="1700">
              <a:solidFill>
                <a:srgbClr val="666666"/>
              </a:solidFill>
            </a:endParaRPr>
          </a:p>
        </p:txBody>
      </p:sp>
      <p:sp>
        <p:nvSpPr>
          <p:cNvPr id="45" name="Shape 45"/>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160" name="Shape 160"/>
          <p:cNvSpPr txBox="1">
            <a:spLocks noGrp="1"/>
          </p:cNvSpPr>
          <p:nvPr>
            <p:ph type="title"/>
          </p:nvPr>
        </p:nvSpPr>
        <p:spPr>
          <a:xfrm>
            <a:off x="457200" y="-226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Discussion &amp; Analysis</a:t>
            </a:r>
          </a:p>
        </p:txBody>
      </p:sp>
      <p:sp>
        <p:nvSpPr>
          <p:cNvPr id="161" name="Shape 161"/>
          <p:cNvSpPr txBox="1">
            <a:spLocks noGrp="1"/>
          </p:cNvSpPr>
          <p:nvPr>
            <p:ph type="body" idx="1"/>
          </p:nvPr>
        </p:nvSpPr>
        <p:spPr>
          <a:xfrm>
            <a:off x="435000" y="641675"/>
            <a:ext cx="8274000" cy="4501800"/>
          </a:xfrm>
          <a:prstGeom prst="rect">
            <a:avLst/>
          </a:prstGeom>
        </p:spPr>
        <p:txBody>
          <a:bodyPr wrap="square" lIns="91425" tIns="91425" rIns="91425" bIns="91425" anchor="t" anchorCtr="0">
            <a:noAutofit/>
          </a:bodyPr>
          <a:lstStyle/>
          <a:p>
            <a:pPr marL="457200" lvl="0" indent="-323850" rtl="0">
              <a:lnSpc>
                <a:spcPct val="115000"/>
              </a:lnSpc>
              <a:spcBef>
                <a:spcPts val="0"/>
              </a:spcBef>
              <a:buClr>
                <a:schemeClr val="dk1"/>
              </a:buClr>
              <a:buSzPct val="100000"/>
              <a:buFont typeface="Trebuchet MS"/>
              <a:buChar char="●"/>
            </a:pPr>
            <a:r>
              <a:rPr lang="en" sz="1500" dirty="0" smtClean="0">
                <a:solidFill>
                  <a:schemeClr val="dk1"/>
                </a:solidFill>
                <a:latin typeface="Trebuchet MS"/>
                <a:ea typeface="Trebuchet MS"/>
                <a:cs typeface="Trebuchet MS"/>
                <a:sym typeface="Trebuchet MS"/>
              </a:rPr>
              <a:t>Were </a:t>
            </a:r>
            <a:r>
              <a:rPr lang="en" sz="1500" dirty="0">
                <a:solidFill>
                  <a:schemeClr val="dk1"/>
                </a:solidFill>
                <a:latin typeface="Trebuchet MS"/>
                <a:ea typeface="Trebuchet MS"/>
                <a:cs typeface="Trebuchet MS"/>
                <a:sym typeface="Trebuchet MS"/>
              </a:rPr>
              <a:t>there any problems you couldn’t solve? What were they? If you had more time, how would you solve these problems?</a:t>
            </a:r>
          </a:p>
          <a:p>
            <a:pPr lvl="0" rtl="0">
              <a:lnSpc>
                <a:spcPct val="115000"/>
              </a:lnSpc>
              <a:spcBef>
                <a:spcPts val="0"/>
              </a:spcBef>
              <a:buNone/>
            </a:pPr>
            <a:endParaRPr sz="1500" dirty="0">
              <a:solidFill>
                <a:schemeClr val="dk1"/>
              </a:solidFill>
              <a:latin typeface="Trebuchet MS"/>
              <a:ea typeface="Trebuchet MS"/>
              <a:cs typeface="Trebuchet MS"/>
              <a:sym typeface="Trebuchet MS"/>
            </a:endParaRPr>
          </a:p>
          <a:p>
            <a:pPr marL="457200" lvl="0" indent="-323850" rtl="0">
              <a:lnSpc>
                <a:spcPct val="115000"/>
              </a:lnSpc>
              <a:spcBef>
                <a:spcPts val="0"/>
              </a:spcBef>
              <a:buClr>
                <a:schemeClr val="dk1"/>
              </a:buClr>
              <a:buSzPct val="100000"/>
              <a:buFont typeface="Trebuchet MS"/>
              <a:buChar char="●"/>
            </a:pPr>
            <a:r>
              <a:rPr lang="en" sz="1500" dirty="0">
                <a:solidFill>
                  <a:schemeClr val="dk1"/>
                </a:solidFill>
                <a:latin typeface="Trebuchet MS"/>
                <a:ea typeface="Trebuchet MS"/>
                <a:cs typeface="Trebuchet MS"/>
                <a:sym typeface="Trebuchet MS"/>
              </a:rPr>
              <a:t>Were you happy with your result? If so/not, why? Be specific.</a:t>
            </a:r>
          </a:p>
          <a:p>
            <a:pPr lvl="0" rtl="0">
              <a:lnSpc>
                <a:spcPct val="115000"/>
              </a:lnSpc>
              <a:spcBef>
                <a:spcPts val="0"/>
              </a:spcBef>
              <a:buNone/>
            </a:pPr>
            <a:r>
              <a:rPr lang="en-US" sz="1500" dirty="0" smtClean="0">
                <a:solidFill>
                  <a:schemeClr val="dk1"/>
                </a:solidFill>
                <a:latin typeface="Trebuchet MS"/>
                <a:ea typeface="Trebuchet MS"/>
                <a:cs typeface="Trebuchet MS"/>
                <a:sym typeface="Trebuchet MS"/>
              </a:rPr>
              <a:t>Generally I am happy that three images are stitched </a:t>
            </a:r>
            <a:r>
              <a:rPr lang="en-US" sz="1500" dirty="0" err="1" smtClean="0">
                <a:solidFill>
                  <a:schemeClr val="dk1"/>
                </a:solidFill>
                <a:latin typeface="Trebuchet MS"/>
                <a:ea typeface="Trebuchet MS"/>
                <a:cs typeface="Trebuchet MS"/>
                <a:sym typeface="Trebuchet MS"/>
              </a:rPr>
              <a:t>togather</a:t>
            </a:r>
            <a:r>
              <a:rPr lang="en-US" sz="1500" smtClean="0">
                <a:solidFill>
                  <a:schemeClr val="dk1"/>
                </a:solidFill>
                <a:latin typeface="Trebuchet MS"/>
                <a:ea typeface="Trebuchet MS"/>
                <a:cs typeface="Trebuchet MS"/>
                <a:sym typeface="Trebuchet MS"/>
              </a:rPr>
              <a:t>.</a:t>
            </a:r>
            <a:endParaRPr sz="1500" dirty="0">
              <a:solidFill>
                <a:schemeClr val="dk1"/>
              </a:solidFill>
              <a:latin typeface="Trebuchet MS"/>
              <a:ea typeface="Trebuchet MS"/>
              <a:cs typeface="Trebuchet MS"/>
              <a:sym typeface="Trebuchet MS"/>
            </a:endParaRPr>
          </a:p>
          <a:p>
            <a:pPr marL="457200" lvl="0" indent="-323850" rtl="0">
              <a:lnSpc>
                <a:spcPct val="115000"/>
              </a:lnSpc>
              <a:spcBef>
                <a:spcPts val="0"/>
              </a:spcBef>
              <a:buClr>
                <a:schemeClr val="dk1"/>
              </a:buClr>
              <a:buSzPct val="100000"/>
              <a:buFont typeface="Trebuchet MS"/>
              <a:buChar char="●"/>
            </a:pPr>
            <a:r>
              <a:rPr lang="en" sz="1500" dirty="0">
                <a:solidFill>
                  <a:schemeClr val="dk1"/>
                </a:solidFill>
                <a:latin typeface="Trebuchet MS"/>
                <a:ea typeface="Trebuchet MS"/>
                <a:cs typeface="Trebuchet MS"/>
                <a:sym typeface="Trebuchet MS"/>
              </a:rPr>
              <a:t>What could you do differently and how would you go about doing it? Do not say there is nothing you could do differently. There’s always a way to improve.</a:t>
            </a: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p:txBody>
      </p:sp>
      <p:sp>
        <p:nvSpPr>
          <p:cNvPr id="162" name="Shape 16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20</a:t>
            </a:fld>
            <a:endParaRPr lang="en"/>
          </a:p>
        </p:txBody>
      </p:sp>
    </p:spTree>
    <p:extLst>
      <p:ext uri="{BB962C8B-B14F-4D97-AF65-F5344CB8AC3E}">
        <p14:creationId xmlns:p14="http://schemas.microsoft.com/office/powerpoint/2010/main" val="749004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49075" y="113128"/>
            <a:ext cx="8229600" cy="857400"/>
          </a:xfrm>
          <a:prstGeom prst="rect">
            <a:avLst/>
          </a:prstGeom>
        </p:spPr>
        <p:txBody>
          <a:bodyPr wrap="square" lIns="91425" tIns="91425" rIns="91425" bIns="91425" anchor="b" anchorCtr="0">
            <a:noAutofit/>
          </a:bodyPr>
          <a:lstStyle/>
          <a:p>
            <a:pPr lvl="0">
              <a:spcBef>
                <a:spcPts val="0"/>
              </a:spcBef>
              <a:buNone/>
            </a:pPr>
            <a:r>
              <a:rPr lang="en"/>
              <a:t>Above and Beyond</a:t>
            </a:r>
            <a:r>
              <a:rPr lang="en" i="1">
                <a:solidFill>
                  <a:srgbClr val="FF0000"/>
                </a:solidFill>
              </a:rPr>
              <a:t> </a:t>
            </a:r>
            <a:r>
              <a:rPr lang="en" sz="2400" i="1">
                <a:solidFill>
                  <a:srgbClr val="FF0000"/>
                </a:solidFill>
              </a:rPr>
              <a:t>(read before removal)</a:t>
            </a:r>
          </a:p>
        </p:txBody>
      </p:sp>
      <p:sp>
        <p:nvSpPr>
          <p:cNvPr id="168" name="Shape 168"/>
          <p:cNvSpPr txBox="1">
            <a:spLocks noGrp="1"/>
          </p:cNvSpPr>
          <p:nvPr>
            <p:ph type="body" idx="1"/>
          </p:nvPr>
        </p:nvSpPr>
        <p:spPr>
          <a:xfrm>
            <a:off x="326825" y="970525"/>
            <a:ext cx="8474100" cy="3900000"/>
          </a:xfrm>
          <a:prstGeom prst="rect">
            <a:avLst/>
          </a:prstGeom>
        </p:spPr>
        <p:txBody>
          <a:bodyPr wrap="square" lIns="91425" tIns="91425" rIns="91425" bIns="91425" anchor="t" anchorCtr="0">
            <a:noAutofit/>
          </a:bodyPr>
          <a:lstStyle/>
          <a:p>
            <a:pPr marL="457200" lvl="0" indent="-381000" rtl="0">
              <a:spcBef>
                <a:spcPts val="0"/>
              </a:spcBef>
              <a:spcAft>
                <a:spcPts val="1000"/>
              </a:spcAft>
              <a:buClr>
                <a:srgbClr val="000000"/>
              </a:buClr>
              <a:buSzPct val="133333"/>
            </a:pPr>
            <a:r>
              <a:rPr lang="en" sz="1800" u="sng">
                <a:hlinkClick r:id="rId3"/>
              </a:rPr>
              <a:t>See the 90% rule</a:t>
            </a:r>
          </a:p>
          <a:p>
            <a:pPr marL="457200" lvl="0" indent="-342900" rtl="0">
              <a:spcBef>
                <a:spcPts val="0"/>
              </a:spcBef>
              <a:buClr>
                <a:srgbClr val="0000FF"/>
              </a:buClr>
              <a:buSzPct val="100000"/>
            </a:pPr>
            <a:r>
              <a:rPr lang="en" sz="1800" b="1">
                <a:solidFill>
                  <a:srgbClr val="0000FF"/>
                </a:solidFill>
              </a:rPr>
              <a:t>blendImagePair() </a:t>
            </a:r>
            <a:r>
              <a:rPr lang="en" sz="1800">
                <a:solidFill>
                  <a:srgbClr val="0000FF"/>
                </a:solidFill>
              </a:rPr>
              <a:t>is the main focus in grading the A&amp;B section of this assignment, although other topics may be explored.  You may earn A&amp;B points by implementing and explaining a spectacular blending function (both horizontal and vertical). </a:t>
            </a:r>
            <a:r>
              <a:rPr lang="en" sz="1800" i="1">
                <a:solidFill>
                  <a:srgbClr val="0000FF"/>
                </a:solidFill>
              </a:rPr>
              <a:t>Effectively, this means that this function is worth      10 basic assignment points, and can be worth up to 20 points with full A&amp;B credit.</a:t>
            </a:r>
          </a:p>
          <a:p>
            <a:pPr lvl="0" rtl="0">
              <a:spcBef>
                <a:spcPts val="0"/>
              </a:spcBef>
              <a:buNone/>
            </a:pPr>
            <a:endParaRPr sz="1800" i="1">
              <a:solidFill>
                <a:srgbClr val="0000FF"/>
              </a:solidFill>
            </a:endParaRPr>
          </a:p>
          <a:p>
            <a:pPr marL="457200" lvl="0" indent="-342900" rtl="0">
              <a:spcBef>
                <a:spcPts val="0"/>
              </a:spcBef>
              <a:buClr>
                <a:srgbClr val="0000FF"/>
              </a:buClr>
              <a:buSzPct val="100000"/>
            </a:pPr>
            <a:r>
              <a:rPr lang="en" sz="1800" b="1">
                <a:solidFill>
                  <a:srgbClr val="0000FF"/>
                </a:solidFill>
              </a:rPr>
              <a:t>Do not confuse this with the assignment blending requirements:</a:t>
            </a:r>
          </a:p>
          <a:p>
            <a:pPr marL="457200" lvl="0" indent="0" rtl="0">
              <a:spcBef>
                <a:spcPts val="0"/>
              </a:spcBef>
              <a:buNone/>
            </a:pPr>
            <a:r>
              <a:rPr lang="en" sz="1800">
                <a:solidFill>
                  <a:srgbClr val="0000FF"/>
                </a:solidFill>
              </a:rPr>
              <a:t>For </a:t>
            </a:r>
            <a:r>
              <a:rPr lang="en" sz="1800" b="1">
                <a:solidFill>
                  <a:srgbClr val="0000FF"/>
                </a:solidFill>
              </a:rPr>
              <a:t>blendImagePair()</a:t>
            </a:r>
            <a:r>
              <a:rPr lang="en" sz="1800">
                <a:solidFill>
                  <a:srgbClr val="0000FF"/>
                </a:solidFill>
              </a:rPr>
              <a:t>, the basic code requirement is to replace the insertion blend with your own implementation that results in a blend that is an improvement upon our sample blend. </a:t>
            </a:r>
          </a:p>
        </p:txBody>
      </p:sp>
      <p:sp>
        <p:nvSpPr>
          <p:cNvPr id="169" name="Shape 169"/>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205978"/>
            <a:ext cx="8229600" cy="857400"/>
          </a:xfrm>
          <a:prstGeom prst="rect">
            <a:avLst/>
          </a:prstGeom>
        </p:spPr>
        <p:txBody>
          <a:bodyPr wrap="square" lIns="91425" tIns="91425" rIns="91425" bIns="91425" anchor="b" anchorCtr="0">
            <a:noAutofit/>
          </a:bodyPr>
          <a:lstStyle/>
          <a:p>
            <a:pPr lvl="0" algn="ctr">
              <a:spcBef>
                <a:spcPts val="0"/>
              </a:spcBef>
              <a:buNone/>
            </a:pPr>
            <a:r>
              <a:rPr lang="en"/>
              <a:t>Resources</a:t>
            </a:r>
          </a:p>
        </p:txBody>
      </p:sp>
      <p:sp>
        <p:nvSpPr>
          <p:cNvPr id="175" name="Shape 175"/>
          <p:cNvSpPr txBox="1">
            <a:spLocks noGrp="1"/>
          </p:cNvSpPr>
          <p:nvPr>
            <p:ph type="body" idx="1"/>
          </p:nvPr>
        </p:nvSpPr>
        <p:spPr>
          <a:xfrm>
            <a:off x="457200" y="1200150"/>
            <a:ext cx="8229600" cy="3725700"/>
          </a:xfrm>
          <a:prstGeom prst="rect">
            <a:avLst/>
          </a:prstGeom>
        </p:spPr>
        <p:txBody>
          <a:bodyPr wrap="square" lIns="91425" tIns="91425" rIns="91425" bIns="91425" anchor="t" anchorCtr="0">
            <a:noAutofit/>
          </a:bodyPr>
          <a:lstStyle/>
          <a:p>
            <a:pPr lvl="0">
              <a:spcBef>
                <a:spcPts val="0"/>
              </a:spcBef>
              <a:buClr>
                <a:schemeClr val="dk1"/>
              </a:buClr>
              <a:buSzPct val="61111"/>
              <a:buFont typeface="Arial"/>
              <a:buNone/>
            </a:pPr>
            <a:r>
              <a:rPr lang="en" sz="1800">
                <a:solidFill>
                  <a:srgbClr val="FF0000"/>
                </a:solidFill>
              </a:rPr>
              <a:t>Include technical resources that you relied on.</a:t>
            </a:r>
          </a:p>
          <a:p>
            <a:pPr marL="457200" lvl="0" indent="-342900" rtl="0">
              <a:spcBef>
                <a:spcPts val="0"/>
              </a:spcBef>
              <a:buClr>
                <a:srgbClr val="FF0000"/>
              </a:buClr>
              <a:buSzPct val="100000"/>
            </a:pPr>
            <a:r>
              <a:rPr lang="en" sz="1800">
                <a:solidFill>
                  <a:srgbClr val="FF0000"/>
                </a:solidFill>
              </a:rPr>
              <a:t>Stack overflow</a:t>
            </a:r>
          </a:p>
          <a:p>
            <a:pPr marL="457200" lvl="0" indent="-342900" rtl="0">
              <a:spcBef>
                <a:spcPts val="0"/>
              </a:spcBef>
              <a:buClr>
                <a:srgbClr val="FF0000"/>
              </a:buClr>
              <a:buSzPct val="100000"/>
            </a:pPr>
            <a:r>
              <a:rPr lang="en" sz="1800">
                <a:solidFill>
                  <a:srgbClr val="FF0000"/>
                </a:solidFill>
              </a:rPr>
              <a:t>Websites</a:t>
            </a:r>
          </a:p>
          <a:p>
            <a:pPr marL="457200" lvl="0" indent="-342900" rtl="0">
              <a:spcBef>
                <a:spcPts val="0"/>
              </a:spcBef>
              <a:buClr>
                <a:srgbClr val="FF0000"/>
              </a:buClr>
              <a:buSzPct val="100000"/>
            </a:pPr>
            <a:r>
              <a:rPr lang="en" sz="1800">
                <a:solidFill>
                  <a:srgbClr val="FF0000"/>
                </a:solidFill>
              </a:rPr>
              <a:t>Technical papers</a:t>
            </a:r>
          </a:p>
          <a:p>
            <a:pPr marL="457200" lvl="0" indent="-342900" rtl="0">
              <a:spcBef>
                <a:spcPts val="0"/>
              </a:spcBef>
              <a:buClr>
                <a:srgbClr val="FF0000"/>
              </a:buClr>
              <a:buSzPct val="100000"/>
            </a:pPr>
            <a:r>
              <a:rPr lang="en" sz="1800">
                <a:solidFill>
                  <a:srgbClr val="FF0000"/>
                </a:solidFill>
              </a:rPr>
              <a:t>Significant Piazza posts </a:t>
            </a:r>
          </a:p>
          <a:p>
            <a:pPr lvl="0">
              <a:spcBef>
                <a:spcPts val="0"/>
              </a:spcBef>
              <a:buClr>
                <a:schemeClr val="dk1"/>
              </a:buClr>
              <a:buSzPct val="61111"/>
              <a:buFont typeface="Arial"/>
              <a:buNone/>
            </a:pPr>
            <a:endParaRPr sz="1800">
              <a:solidFill>
                <a:srgbClr val="FF0000"/>
              </a:solidFill>
            </a:endParaRPr>
          </a:p>
          <a:p>
            <a:pPr marL="457200" lvl="0" indent="-342900" rtl="0">
              <a:spcBef>
                <a:spcPts val="0"/>
              </a:spcBef>
              <a:buClr>
                <a:srgbClr val="FF0000"/>
              </a:buClr>
              <a:buSzPct val="100000"/>
            </a:pPr>
            <a:r>
              <a:rPr lang="en" sz="1800">
                <a:solidFill>
                  <a:srgbClr val="FF0000"/>
                </a:solidFill>
              </a:rPr>
              <a:t>Links to other outside sources you may have used</a:t>
            </a:r>
          </a:p>
          <a:p>
            <a:pPr lvl="0">
              <a:spcBef>
                <a:spcPts val="0"/>
              </a:spcBef>
              <a:buClr>
                <a:schemeClr val="dk1"/>
              </a:buClr>
              <a:buSzPct val="61111"/>
              <a:buFont typeface="Arial"/>
              <a:buNone/>
            </a:pPr>
            <a:endParaRPr sz="1800">
              <a:solidFill>
                <a:srgbClr val="FF0000"/>
              </a:solidFill>
            </a:endParaRPr>
          </a:p>
          <a:p>
            <a:pPr lvl="0">
              <a:spcBef>
                <a:spcPts val="0"/>
              </a:spcBef>
              <a:buClr>
                <a:schemeClr val="dk1"/>
              </a:buClr>
              <a:buSzPct val="61111"/>
              <a:buFont typeface="Arial"/>
              <a:buNone/>
            </a:pPr>
            <a:endParaRPr sz="1800">
              <a:solidFill>
                <a:srgbClr val="FF0000"/>
              </a:solidFill>
            </a:endParaRPr>
          </a:p>
          <a:p>
            <a:pPr lvl="0">
              <a:spcBef>
                <a:spcPts val="0"/>
              </a:spcBef>
              <a:buClr>
                <a:schemeClr val="dk1"/>
              </a:buClr>
              <a:buSzPct val="61111"/>
              <a:buFont typeface="Arial"/>
              <a:buNone/>
            </a:pPr>
            <a:endParaRPr sz="1800">
              <a:solidFill>
                <a:srgbClr val="FF0000"/>
              </a:solidFill>
            </a:endParaRPr>
          </a:p>
          <a:p>
            <a:pPr lvl="0" rtl="0">
              <a:spcBef>
                <a:spcPts val="0"/>
              </a:spcBef>
              <a:buClr>
                <a:schemeClr val="dk1"/>
              </a:buClr>
              <a:buSzPct val="61111"/>
              <a:buFont typeface="Arial"/>
              <a:buNone/>
            </a:pPr>
            <a:r>
              <a:rPr lang="en" sz="1800" b="1" i="1">
                <a:solidFill>
                  <a:srgbClr val="FF0000"/>
                </a:solidFill>
              </a:rPr>
              <a:t>Remember:  It’s plagiarism if you don’t reference it!</a:t>
            </a:r>
          </a:p>
        </p:txBody>
      </p:sp>
      <p:sp>
        <p:nvSpPr>
          <p:cNvPr id="176" name="Shape 17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51" name="Shape 51"/>
          <p:cNvSpPr txBox="1">
            <a:spLocks noGrp="1"/>
          </p:cNvSpPr>
          <p:nvPr>
            <p:ph type="title"/>
          </p:nvPr>
        </p:nvSpPr>
        <p:spPr>
          <a:xfrm>
            <a:off x="457200" y="975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Original Input Images</a:t>
            </a:r>
          </a:p>
        </p:txBody>
      </p:sp>
      <p:sp>
        <p:nvSpPr>
          <p:cNvPr id="52" name="Shape 52"/>
          <p:cNvSpPr txBox="1">
            <a:spLocks noGrp="1"/>
          </p:cNvSpPr>
          <p:nvPr>
            <p:ph type="body" idx="1"/>
          </p:nvPr>
        </p:nvSpPr>
        <p:spPr>
          <a:xfrm>
            <a:off x="497150" y="878900"/>
            <a:ext cx="8274000" cy="854650"/>
          </a:xfrm>
          <a:prstGeom prst="rect">
            <a:avLst/>
          </a:prstGeom>
        </p:spPr>
        <p:txBody>
          <a:bodyPr wrap="square" lIns="91425" tIns="91425" rIns="91425" bIns="91425" anchor="t" anchorCtr="0">
            <a:noAutofit/>
          </a:bodyPr>
          <a:lstStyle/>
          <a:p>
            <a:pPr marL="457200" lvl="0" indent="-342900" rtl="0">
              <a:lnSpc>
                <a:spcPct val="115000"/>
              </a:lnSpc>
              <a:spcBef>
                <a:spcPts val="0"/>
              </a:spcBef>
              <a:buClr>
                <a:srgbClr val="0000FF"/>
              </a:buClr>
              <a:buSzPct val="100000"/>
              <a:buFont typeface="Trebuchet MS"/>
              <a:buChar char="●"/>
            </a:pPr>
            <a:r>
              <a:rPr lang="en" sz="1800" dirty="0">
                <a:solidFill>
                  <a:srgbClr val="0000FF"/>
                </a:solidFill>
                <a:latin typeface="Trebuchet MS"/>
                <a:ea typeface="Trebuchet MS"/>
                <a:cs typeface="Trebuchet MS"/>
                <a:sym typeface="Trebuchet MS"/>
              </a:rPr>
              <a:t>Show the images used for </a:t>
            </a:r>
            <a:r>
              <a:rPr lang="en" sz="1800" u="sng" dirty="0">
                <a:solidFill>
                  <a:srgbClr val="0000FF"/>
                </a:solidFill>
                <a:latin typeface="Trebuchet MS"/>
                <a:ea typeface="Trebuchet MS"/>
                <a:cs typeface="Trebuchet MS"/>
                <a:sym typeface="Trebuchet MS"/>
              </a:rPr>
              <a:t>your own</a:t>
            </a:r>
            <a:r>
              <a:rPr lang="en" sz="1800" dirty="0">
                <a:solidFill>
                  <a:srgbClr val="0000FF"/>
                </a:solidFill>
                <a:latin typeface="Trebuchet MS"/>
                <a:ea typeface="Trebuchet MS"/>
                <a:cs typeface="Trebuchet MS"/>
                <a:sym typeface="Trebuchet MS"/>
              </a:rPr>
              <a:t> panorama. These should be images that you took. Remember, a minimum of 3 images is required</a:t>
            </a: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p:txBody>
      </p:sp>
      <p:sp>
        <p:nvSpPr>
          <p:cNvPr id="56" name="Shape 56"/>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pic>
        <p:nvPicPr>
          <p:cNvPr id="1031" name="Picture 7" descr="Y:\Private\CS\Panorama\reserved\IMG_17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82512"/>
            <a:ext cx="2543909" cy="16959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Y:\Private\CS\Panorama\reserved\IMG_173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87" y="1782512"/>
            <a:ext cx="2543911" cy="169594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Y:\Private\CS\Panorama\reserved\IMG_17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773554"/>
            <a:ext cx="2543908" cy="16959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4818" y="3560884"/>
            <a:ext cx="2133600" cy="307777"/>
          </a:xfrm>
          <a:prstGeom prst="rect">
            <a:avLst/>
          </a:prstGeom>
          <a:noFill/>
        </p:spPr>
        <p:txBody>
          <a:bodyPr wrap="square" rtlCol="0">
            <a:spAutoFit/>
          </a:bodyPr>
          <a:lstStyle/>
          <a:p>
            <a:pPr algn="ctr"/>
            <a:r>
              <a:rPr lang="en-US" dirty="0" smtClean="0"/>
              <a:t>Sheep</a:t>
            </a:r>
            <a:endParaRPr lang="en-US" dirty="0"/>
          </a:p>
        </p:txBody>
      </p:sp>
      <p:sp>
        <p:nvSpPr>
          <p:cNvPr id="10" name="TextBox 9"/>
          <p:cNvSpPr txBox="1"/>
          <p:nvPr/>
        </p:nvSpPr>
        <p:spPr>
          <a:xfrm>
            <a:off x="3784600" y="3560884"/>
            <a:ext cx="2133600" cy="307777"/>
          </a:xfrm>
          <a:prstGeom prst="rect">
            <a:avLst/>
          </a:prstGeom>
          <a:noFill/>
        </p:spPr>
        <p:txBody>
          <a:bodyPr wrap="square" rtlCol="0">
            <a:spAutoFit/>
          </a:bodyPr>
          <a:lstStyle/>
          <a:p>
            <a:pPr algn="ctr"/>
            <a:r>
              <a:rPr lang="en-US" dirty="0" smtClean="0"/>
              <a:t>Bear</a:t>
            </a:r>
            <a:endParaRPr lang="en-US" dirty="0"/>
          </a:p>
        </p:txBody>
      </p:sp>
      <p:sp>
        <p:nvSpPr>
          <p:cNvPr id="11" name="TextBox 10"/>
          <p:cNvSpPr txBox="1"/>
          <p:nvPr/>
        </p:nvSpPr>
        <p:spPr>
          <a:xfrm>
            <a:off x="6381353" y="3560884"/>
            <a:ext cx="2133600" cy="307777"/>
          </a:xfrm>
          <a:prstGeom prst="rect">
            <a:avLst/>
          </a:prstGeom>
          <a:noFill/>
        </p:spPr>
        <p:txBody>
          <a:bodyPr wrap="square" rtlCol="0">
            <a:spAutoFit/>
          </a:bodyPr>
          <a:lstStyle/>
          <a:p>
            <a:pPr algn="ctr"/>
            <a:r>
              <a:rPr lang="en-US" dirty="0" smtClean="0"/>
              <a:t>Sheep</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62" name="Shape 62"/>
          <p:cNvSpPr txBox="1">
            <a:spLocks noGrp="1"/>
          </p:cNvSpPr>
          <p:nvPr>
            <p:ph type="title"/>
          </p:nvPr>
        </p:nvSpPr>
        <p:spPr>
          <a:xfrm>
            <a:off x="519350" y="1643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The Scene</a:t>
            </a:r>
          </a:p>
        </p:txBody>
      </p:sp>
      <p:sp>
        <p:nvSpPr>
          <p:cNvPr id="63" name="Shape 63"/>
          <p:cNvSpPr txBox="1">
            <a:spLocks noGrp="1"/>
          </p:cNvSpPr>
          <p:nvPr>
            <p:ph type="body" idx="1"/>
          </p:nvPr>
        </p:nvSpPr>
        <p:spPr>
          <a:xfrm>
            <a:off x="497150" y="878900"/>
            <a:ext cx="8274000" cy="3870600"/>
          </a:xfrm>
          <a:prstGeom prst="rect">
            <a:avLst/>
          </a:prstGeom>
        </p:spPr>
        <p:txBody>
          <a:bodyPr wrap="square" lIns="91425" tIns="91425" rIns="91425" bIns="91425" anchor="t" anchorCtr="0">
            <a:noAutofit/>
          </a:bodyPr>
          <a:lstStyle/>
          <a:p>
            <a:pPr marL="457200" lvl="0" indent="-342900" rtl="0">
              <a:lnSpc>
                <a:spcPct val="115000"/>
              </a:lnSpc>
              <a:spcBef>
                <a:spcPts val="0"/>
              </a:spcBef>
              <a:buClr>
                <a:schemeClr val="dk1"/>
              </a:buClr>
              <a:buSzPct val="100000"/>
              <a:buFont typeface="Trebuchet MS"/>
              <a:buChar char="●"/>
            </a:pPr>
            <a:r>
              <a:rPr lang="en" sz="1800" b="1" dirty="0">
                <a:solidFill>
                  <a:schemeClr val="dk1"/>
                </a:solidFill>
                <a:latin typeface="Trebuchet MS"/>
                <a:ea typeface="Trebuchet MS"/>
                <a:cs typeface="Trebuchet MS"/>
                <a:sym typeface="Trebuchet MS"/>
              </a:rPr>
              <a:t>Describe the scene that you captured</a:t>
            </a:r>
          </a:p>
          <a:p>
            <a:pPr lvl="0" rtl="0">
              <a:lnSpc>
                <a:spcPct val="115000"/>
              </a:lnSpc>
              <a:spcBef>
                <a:spcPts val="0"/>
              </a:spcBef>
              <a:buNone/>
            </a:pPr>
            <a:endParaRPr sz="1800" b="1" dirty="0">
              <a:solidFill>
                <a:schemeClr val="dk1"/>
              </a:solidFill>
              <a:latin typeface="Trebuchet MS"/>
              <a:ea typeface="Trebuchet MS"/>
              <a:cs typeface="Trebuchet MS"/>
              <a:sym typeface="Trebuchet MS"/>
            </a:endParaRPr>
          </a:p>
          <a:p>
            <a:pPr marL="914400" lvl="1" indent="-342900" rtl="0">
              <a:lnSpc>
                <a:spcPct val="115000"/>
              </a:lnSpc>
              <a:spcBef>
                <a:spcPts val="0"/>
              </a:spcBef>
              <a:buClr>
                <a:schemeClr val="dk1"/>
              </a:buClr>
              <a:buSzPct val="100000"/>
              <a:buFont typeface="Trebuchet MS"/>
              <a:buChar char="○"/>
            </a:pPr>
            <a:r>
              <a:rPr lang="en" sz="1800" b="1" dirty="0">
                <a:solidFill>
                  <a:schemeClr val="dk1"/>
                </a:solidFill>
                <a:latin typeface="Trebuchet MS"/>
                <a:ea typeface="Trebuchet MS"/>
                <a:cs typeface="Trebuchet MS"/>
                <a:sym typeface="Trebuchet MS"/>
              </a:rPr>
              <a:t>City, State, Country </a:t>
            </a:r>
            <a:r>
              <a:rPr lang="en" sz="1800" dirty="0" smtClean="0">
                <a:solidFill>
                  <a:schemeClr val="dk1"/>
                </a:solidFill>
                <a:latin typeface="Trebuchet MS"/>
                <a:ea typeface="Trebuchet MS"/>
                <a:cs typeface="Trebuchet MS"/>
                <a:sym typeface="Trebuchet MS"/>
              </a:rPr>
              <a:t>– </a:t>
            </a:r>
            <a:r>
              <a:rPr lang="en" sz="1800" dirty="0" smtClean="0">
                <a:solidFill>
                  <a:srgbClr val="0000FF"/>
                </a:solidFill>
                <a:latin typeface="Trebuchet MS"/>
                <a:ea typeface="Trebuchet MS"/>
                <a:cs typeface="Trebuchet MS"/>
                <a:sym typeface="Trebuchet MS"/>
              </a:rPr>
              <a:t>Oakville, Ontario, Canada</a:t>
            </a:r>
            <a:endParaRPr lang="en" sz="1800" dirty="0">
              <a:solidFill>
                <a:srgbClr val="0000FF"/>
              </a:solidFill>
              <a:latin typeface="Trebuchet MS"/>
              <a:ea typeface="Trebuchet MS"/>
              <a:cs typeface="Trebuchet MS"/>
              <a:sym typeface="Trebuchet MS"/>
            </a:endParaRPr>
          </a:p>
          <a:p>
            <a:pPr lvl="0" rtl="0">
              <a:lnSpc>
                <a:spcPct val="115000"/>
              </a:lnSpc>
              <a:spcBef>
                <a:spcPts val="0"/>
              </a:spcBef>
              <a:buNone/>
            </a:pPr>
            <a:endParaRPr sz="1800" dirty="0">
              <a:solidFill>
                <a:srgbClr val="0000FF"/>
              </a:solidFill>
              <a:latin typeface="Trebuchet MS"/>
              <a:ea typeface="Trebuchet MS"/>
              <a:cs typeface="Trebuchet MS"/>
              <a:sym typeface="Trebuchet MS"/>
            </a:endParaRPr>
          </a:p>
          <a:p>
            <a:pPr marL="914400" lvl="1" indent="-342900" rtl="0">
              <a:lnSpc>
                <a:spcPct val="115000"/>
              </a:lnSpc>
              <a:spcBef>
                <a:spcPts val="0"/>
              </a:spcBef>
              <a:buClr>
                <a:schemeClr val="dk1"/>
              </a:buClr>
              <a:buSzPct val="100000"/>
              <a:buFont typeface="Trebuchet MS"/>
              <a:buChar char="○"/>
            </a:pPr>
            <a:r>
              <a:rPr lang="en" sz="1800" b="1" dirty="0">
                <a:solidFill>
                  <a:schemeClr val="dk1"/>
                </a:solidFill>
                <a:latin typeface="Trebuchet MS"/>
                <a:ea typeface="Trebuchet MS"/>
                <a:cs typeface="Trebuchet MS"/>
                <a:sym typeface="Trebuchet MS"/>
              </a:rPr>
              <a:t>Date and time</a:t>
            </a:r>
            <a:r>
              <a:rPr lang="en" sz="1800" dirty="0">
                <a:solidFill>
                  <a:schemeClr val="dk1"/>
                </a:solidFill>
                <a:latin typeface="Trebuchet MS"/>
                <a:ea typeface="Trebuchet MS"/>
                <a:cs typeface="Trebuchet MS"/>
                <a:sym typeface="Trebuchet MS"/>
              </a:rPr>
              <a:t> </a:t>
            </a:r>
            <a:r>
              <a:rPr lang="en" sz="1800" dirty="0" smtClean="0">
                <a:solidFill>
                  <a:srgbClr val="0000FF"/>
                </a:solidFill>
                <a:latin typeface="Trebuchet MS"/>
                <a:ea typeface="Trebuchet MS"/>
                <a:cs typeface="Trebuchet MS"/>
                <a:sym typeface="Trebuchet MS"/>
              </a:rPr>
              <a:t>– OCTOBER 15, 2017 5:43PM</a:t>
            </a:r>
            <a:endParaRPr lang="en" sz="1800" dirty="0">
              <a:solidFill>
                <a:srgbClr val="0000FF"/>
              </a:solidFill>
              <a:latin typeface="Trebuchet MS"/>
              <a:ea typeface="Trebuchet MS"/>
              <a:cs typeface="Trebuchet MS"/>
              <a:sym typeface="Trebuchet MS"/>
            </a:endParaRPr>
          </a:p>
          <a:p>
            <a:pPr lvl="0" rtl="0">
              <a:lnSpc>
                <a:spcPct val="115000"/>
              </a:lnSpc>
              <a:spcBef>
                <a:spcPts val="0"/>
              </a:spcBef>
              <a:buNone/>
            </a:pPr>
            <a:endParaRPr sz="1800" dirty="0">
              <a:solidFill>
                <a:srgbClr val="0000FF"/>
              </a:solidFill>
              <a:latin typeface="Trebuchet MS"/>
              <a:ea typeface="Trebuchet MS"/>
              <a:cs typeface="Trebuchet MS"/>
              <a:sym typeface="Trebuchet MS"/>
            </a:endParaRPr>
          </a:p>
          <a:p>
            <a:pPr marL="914400" lvl="1" indent="-342900">
              <a:lnSpc>
                <a:spcPct val="115000"/>
              </a:lnSpc>
              <a:buClr>
                <a:schemeClr val="dk1"/>
              </a:buClr>
              <a:buFont typeface="Trebuchet MS"/>
              <a:buChar char="○"/>
            </a:pPr>
            <a:r>
              <a:rPr lang="en" sz="1800" b="1" dirty="0">
                <a:solidFill>
                  <a:schemeClr val="dk1"/>
                </a:solidFill>
                <a:latin typeface="Trebuchet MS"/>
                <a:ea typeface="Trebuchet MS"/>
                <a:cs typeface="Trebuchet MS"/>
                <a:sym typeface="Trebuchet MS"/>
              </a:rPr>
              <a:t>Context </a:t>
            </a:r>
            <a:r>
              <a:rPr lang="en" sz="1800" dirty="0" smtClean="0">
                <a:solidFill>
                  <a:schemeClr val="dk1"/>
                </a:solidFill>
                <a:latin typeface="Trebuchet MS"/>
                <a:ea typeface="Trebuchet MS"/>
                <a:cs typeface="Trebuchet MS"/>
                <a:sym typeface="Trebuchet MS"/>
              </a:rPr>
              <a:t>– </a:t>
            </a:r>
            <a:r>
              <a:rPr lang="en" sz="1800" dirty="0" smtClean="0">
                <a:solidFill>
                  <a:srgbClr val="0000FF"/>
                </a:solidFill>
                <a:latin typeface="Trebuchet MS"/>
                <a:ea typeface="Trebuchet MS"/>
                <a:cs typeface="Trebuchet MS"/>
                <a:sym typeface="Trebuchet MS"/>
              </a:rPr>
              <a:t>Inspired by professor’s lecture about stitiching Einstein and DaVinci , I decided to take photos of three fellow friends of my new baby: Sheep, Bear, and Owl, and put them together on the same image.</a:t>
            </a: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p:txBody>
      </p:sp>
      <p:sp>
        <p:nvSpPr>
          <p:cNvPr id="64" name="Shape 64"/>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70" name="Shape 70"/>
          <p:cNvSpPr txBox="1">
            <a:spLocks noGrp="1"/>
          </p:cNvSpPr>
          <p:nvPr>
            <p:ph type="title"/>
          </p:nvPr>
        </p:nvSpPr>
        <p:spPr>
          <a:xfrm>
            <a:off x="457200" y="168250"/>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Basic Set-up</a:t>
            </a:r>
          </a:p>
        </p:txBody>
      </p:sp>
      <p:sp>
        <p:nvSpPr>
          <p:cNvPr id="71" name="Shape 71"/>
          <p:cNvSpPr txBox="1">
            <a:spLocks noGrp="1"/>
          </p:cNvSpPr>
          <p:nvPr>
            <p:ph type="body" idx="1"/>
          </p:nvPr>
        </p:nvSpPr>
        <p:spPr>
          <a:xfrm>
            <a:off x="497150" y="1132675"/>
            <a:ext cx="8274000" cy="3616800"/>
          </a:xfrm>
          <a:prstGeom prst="rect">
            <a:avLst/>
          </a:prstGeom>
        </p:spPr>
        <p:txBody>
          <a:bodyPr wrap="square" lIns="91425" tIns="91425" rIns="91425" bIns="91425" anchor="t" anchorCtr="0">
            <a:noAutofit/>
          </a:bodyPr>
          <a:lstStyle/>
          <a:p>
            <a:pPr marL="457200" lvl="0" indent="-342900" rtl="0">
              <a:spcBef>
                <a:spcPts val="0"/>
              </a:spcBef>
              <a:buClr>
                <a:schemeClr val="dk1"/>
              </a:buClr>
              <a:buSzPct val="100000"/>
              <a:buChar char="●"/>
            </a:pPr>
            <a:r>
              <a:rPr lang="en" sz="1800" dirty="0">
                <a:solidFill>
                  <a:schemeClr val="dk1"/>
                </a:solidFill>
              </a:rPr>
              <a:t>What camera did you use? </a:t>
            </a:r>
            <a:endParaRPr lang="en" sz="1800" dirty="0">
              <a:solidFill>
                <a:srgbClr val="0000FF"/>
              </a:solidFill>
            </a:endParaRPr>
          </a:p>
          <a:p>
            <a:pPr marL="114300" lvl="0" rtl="0">
              <a:spcBef>
                <a:spcPts val="0"/>
              </a:spcBef>
              <a:buClr>
                <a:schemeClr val="dk1"/>
              </a:buClr>
              <a:buSzPct val="100000"/>
              <a:buNone/>
            </a:pPr>
            <a:r>
              <a:rPr lang="en" sz="1800" dirty="0">
                <a:solidFill>
                  <a:srgbClr val="0000FF"/>
                </a:solidFill>
              </a:rPr>
              <a:t> </a:t>
            </a:r>
            <a:r>
              <a:rPr lang="en" sz="1800" dirty="0" smtClean="0">
                <a:solidFill>
                  <a:srgbClr val="0000FF"/>
                </a:solidFill>
              </a:rPr>
              <a:t>     Canon EOS REBEL T3i</a:t>
            </a:r>
            <a:endParaRPr lang="en" sz="1800" dirty="0">
              <a:solidFill>
                <a:srgbClr val="0000FF"/>
              </a:solidFill>
            </a:endParaRPr>
          </a:p>
          <a:p>
            <a:pPr lvl="0" rtl="0">
              <a:spcBef>
                <a:spcPts val="0"/>
              </a:spcBef>
              <a:buNone/>
            </a:pPr>
            <a:endParaRPr sz="1800" dirty="0">
              <a:solidFill>
                <a:schemeClr val="dk1"/>
              </a:solidFill>
            </a:endParaRPr>
          </a:p>
          <a:p>
            <a:pPr lvl="0" rtl="0">
              <a:spcBef>
                <a:spcPts val="0"/>
              </a:spcBef>
              <a:buNone/>
            </a:pPr>
            <a:endParaRPr sz="1800" dirty="0">
              <a:solidFill>
                <a:schemeClr val="dk1"/>
              </a:solidFill>
            </a:endParaRPr>
          </a:p>
          <a:p>
            <a:pPr marL="457200" lvl="0" indent="-342900" rtl="0">
              <a:spcBef>
                <a:spcPts val="0"/>
              </a:spcBef>
              <a:buClr>
                <a:schemeClr val="dk1"/>
              </a:buClr>
              <a:buSzPct val="100000"/>
              <a:buChar char="●"/>
            </a:pPr>
            <a:r>
              <a:rPr lang="en" sz="1800" dirty="0">
                <a:solidFill>
                  <a:schemeClr val="dk1"/>
                </a:solidFill>
              </a:rPr>
              <a:t>What were the camera settings that you used? Aperture, Exposure time, and ISO are required. You may include additional settings</a:t>
            </a:r>
          </a:p>
          <a:p>
            <a:pPr marL="914400" lvl="1" indent="-342900" rtl="0">
              <a:spcBef>
                <a:spcPts val="0"/>
              </a:spcBef>
              <a:buClr>
                <a:schemeClr val="dk1"/>
              </a:buClr>
              <a:buSzPct val="100000"/>
              <a:buChar char="○"/>
            </a:pPr>
            <a:r>
              <a:rPr lang="en" sz="1800" b="1" dirty="0">
                <a:solidFill>
                  <a:schemeClr val="dk1"/>
                </a:solidFill>
              </a:rPr>
              <a:t>Aperture (f-xx</a:t>
            </a:r>
            <a:r>
              <a:rPr lang="en" sz="1800" b="1" dirty="0" smtClean="0">
                <a:solidFill>
                  <a:schemeClr val="dk1"/>
                </a:solidFill>
              </a:rPr>
              <a:t>): </a:t>
            </a:r>
            <a:r>
              <a:rPr lang="en" sz="1800" dirty="0">
                <a:solidFill>
                  <a:srgbClr val="0000FF"/>
                </a:solidFill>
              </a:rPr>
              <a:t>f/5</a:t>
            </a:r>
          </a:p>
          <a:p>
            <a:pPr marL="914400" lvl="1" indent="-342900" rtl="0">
              <a:spcBef>
                <a:spcPts val="0"/>
              </a:spcBef>
              <a:buClr>
                <a:schemeClr val="dk1"/>
              </a:buClr>
              <a:buSzPct val="100000"/>
              <a:buChar char="○"/>
            </a:pPr>
            <a:r>
              <a:rPr lang="en" sz="1800" b="1" dirty="0">
                <a:solidFill>
                  <a:schemeClr val="dk1"/>
                </a:solidFill>
              </a:rPr>
              <a:t>Exposure </a:t>
            </a:r>
            <a:r>
              <a:rPr lang="en" sz="1800" b="1" dirty="0" smtClean="0">
                <a:solidFill>
                  <a:schemeClr val="dk1"/>
                </a:solidFill>
              </a:rPr>
              <a:t>time: </a:t>
            </a:r>
            <a:r>
              <a:rPr lang="en" sz="1800" dirty="0">
                <a:solidFill>
                  <a:srgbClr val="0000FF"/>
                </a:solidFill>
              </a:rPr>
              <a:t>1/50 sec.</a:t>
            </a:r>
          </a:p>
          <a:p>
            <a:pPr marL="914400" lvl="1" indent="-342900" rtl="0">
              <a:lnSpc>
                <a:spcPct val="115000"/>
              </a:lnSpc>
              <a:spcBef>
                <a:spcPts val="0"/>
              </a:spcBef>
              <a:buClr>
                <a:schemeClr val="dk1"/>
              </a:buClr>
              <a:buSzPct val="100000"/>
              <a:buFont typeface="Trebuchet MS"/>
              <a:buChar char="○"/>
            </a:pPr>
            <a:r>
              <a:rPr lang="en" sz="1800" b="1" dirty="0" smtClean="0">
                <a:solidFill>
                  <a:schemeClr val="dk1"/>
                </a:solidFill>
              </a:rPr>
              <a:t>ISO: </a:t>
            </a:r>
            <a:r>
              <a:rPr lang="en" sz="1800" dirty="0">
                <a:solidFill>
                  <a:srgbClr val="0000FF"/>
                </a:solidFill>
              </a:rPr>
              <a:t>400</a:t>
            </a:r>
          </a:p>
          <a:p>
            <a:pPr marL="914400" lvl="1" indent="-342900" rtl="0">
              <a:lnSpc>
                <a:spcPct val="115000"/>
              </a:lnSpc>
              <a:spcBef>
                <a:spcPts val="0"/>
              </a:spcBef>
              <a:buClr>
                <a:schemeClr val="dk1"/>
              </a:buClr>
              <a:buSzPct val="100000"/>
              <a:buFont typeface="Trebuchet MS"/>
              <a:buChar char="○"/>
            </a:pPr>
            <a:r>
              <a:rPr lang="en" sz="1800" b="1" dirty="0" smtClean="0">
                <a:solidFill>
                  <a:schemeClr val="dk1"/>
                </a:solidFill>
                <a:latin typeface="Trebuchet MS"/>
                <a:ea typeface="Trebuchet MS"/>
                <a:cs typeface="Trebuchet MS"/>
                <a:sym typeface="Trebuchet MS"/>
              </a:rPr>
              <a:t>Focal length:</a:t>
            </a:r>
            <a:r>
              <a:rPr lang="en" sz="1800" dirty="0" smtClean="0">
                <a:solidFill>
                  <a:schemeClr val="dk1"/>
                </a:solidFill>
                <a:latin typeface="Trebuchet MS"/>
                <a:ea typeface="Trebuchet MS"/>
                <a:cs typeface="Trebuchet MS"/>
                <a:sym typeface="Trebuchet MS"/>
              </a:rPr>
              <a:t> </a:t>
            </a:r>
            <a:r>
              <a:rPr lang="en" sz="1800" dirty="0">
                <a:solidFill>
                  <a:srgbClr val="0000FF"/>
                </a:solidFill>
                <a:sym typeface="Trebuchet MS"/>
              </a:rPr>
              <a:t>39mm</a:t>
            </a: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a:p>
            <a:pPr lvl="0" rtl="0">
              <a:lnSpc>
                <a:spcPct val="115000"/>
              </a:lnSpc>
              <a:spcBef>
                <a:spcPts val="0"/>
              </a:spcBef>
              <a:buNone/>
            </a:pPr>
            <a:endParaRPr sz="1800" b="1" dirty="0">
              <a:solidFill>
                <a:schemeClr val="dk1"/>
              </a:solidFill>
              <a:latin typeface="Trebuchet MS"/>
              <a:ea typeface="Trebuchet MS"/>
              <a:cs typeface="Trebuchet MS"/>
              <a:sym typeface="Trebuchet MS"/>
            </a:endParaRPr>
          </a:p>
        </p:txBody>
      </p:sp>
      <p:sp>
        <p:nvSpPr>
          <p:cNvPr id="72" name="Shape 72"/>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78" name="Shape 78"/>
          <p:cNvSpPr txBox="1">
            <a:spLocks noGrp="1"/>
          </p:cNvSpPr>
          <p:nvPr>
            <p:ph type="title"/>
          </p:nvPr>
        </p:nvSpPr>
        <p:spPr>
          <a:xfrm>
            <a:off x="519350" y="1643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Setup and Panorama Type</a:t>
            </a:r>
          </a:p>
        </p:txBody>
      </p:sp>
      <p:sp>
        <p:nvSpPr>
          <p:cNvPr id="79" name="Shape 79"/>
          <p:cNvSpPr txBox="1">
            <a:spLocks noGrp="1"/>
          </p:cNvSpPr>
          <p:nvPr>
            <p:ph type="body" idx="1"/>
          </p:nvPr>
        </p:nvSpPr>
        <p:spPr>
          <a:xfrm>
            <a:off x="435000" y="912300"/>
            <a:ext cx="8274000" cy="3870600"/>
          </a:xfrm>
          <a:prstGeom prst="rect">
            <a:avLst/>
          </a:prstGeom>
        </p:spPr>
        <p:txBody>
          <a:bodyPr wrap="square" lIns="91425" tIns="91425" rIns="91425" bIns="91425" anchor="t" anchorCtr="0">
            <a:noAutofit/>
          </a:bodyPr>
          <a:lstStyle/>
          <a:p>
            <a:pPr marL="457200" lvl="0" indent="-342900" rtl="0">
              <a:lnSpc>
                <a:spcPct val="115000"/>
              </a:lnSpc>
              <a:spcBef>
                <a:spcPts val="0"/>
              </a:spcBef>
              <a:buClr>
                <a:schemeClr val="dk1"/>
              </a:buClr>
              <a:buSzPct val="100000"/>
              <a:buFont typeface="Trebuchet MS"/>
              <a:buChar char="●"/>
            </a:pPr>
            <a:r>
              <a:rPr lang="en" sz="1800" b="1" dirty="0">
                <a:solidFill>
                  <a:schemeClr val="dk1"/>
                </a:solidFill>
                <a:latin typeface="Trebuchet MS"/>
                <a:ea typeface="Trebuchet MS"/>
                <a:cs typeface="Trebuchet MS"/>
                <a:sym typeface="Trebuchet MS"/>
              </a:rPr>
              <a:t>Describe your setup for your camera, and the camera movement that you used when you took your pictures.</a:t>
            </a:r>
          </a:p>
          <a:p>
            <a:pPr marL="457200" lvl="0" rtl="0">
              <a:lnSpc>
                <a:spcPct val="115000"/>
              </a:lnSpc>
              <a:spcBef>
                <a:spcPts val="600"/>
              </a:spcBef>
              <a:spcAft>
                <a:spcPts val="300"/>
              </a:spcAft>
              <a:buNone/>
            </a:pPr>
            <a:r>
              <a:rPr lang="en-US" sz="1800" dirty="0">
                <a:solidFill>
                  <a:srgbClr val="0000FF"/>
                </a:solidFill>
                <a:latin typeface="Trebuchet MS"/>
                <a:ea typeface="Trebuchet MS"/>
                <a:cs typeface="Trebuchet MS"/>
                <a:sym typeface="Trebuchet MS"/>
              </a:rPr>
              <a:t>As shown in the next slide, I took panorama images on my bed. </a:t>
            </a:r>
          </a:p>
          <a:p>
            <a:pPr marL="1257300" lvl="0" indent="-800100" rtl="0">
              <a:lnSpc>
                <a:spcPct val="115000"/>
              </a:lnSpc>
              <a:spcBef>
                <a:spcPts val="200"/>
              </a:spcBef>
              <a:spcAft>
                <a:spcPts val="200"/>
              </a:spcAft>
              <a:buNone/>
            </a:pPr>
            <a:r>
              <a:rPr lang="en-US" sz="1800" dirty="0">
                <a:solidFill>
                  <a:srgbClr val="0000FF"/>
                </a:solidFill>
                <a:latin typeface="Trebuchet MS"/>
                <a:ea typeface="Trebuchet MS"/>
                <a:cs typeface="Trebuchet MS"/>
                <a:sym typeface="Trebuchet MS"/>
              </a:rPr>
              <a:t>Step 1: I first put my sheet on the bed shelf to serve as background</a:t>
            </a:r>
          </a:p>
          <a:p>
            <a:pPr marL="1257300" lvl="0" indent="-800100" rtl="0">
              <a:lnSpc>
                <a:spcPct val="115000"/>
              </a:lnSpc>
              <a:spcBef>
                <a:spcPts val="200"/>
              </a:spcBef>
              <a:spcAft>
                <a:spcPts val="200"/>
              </a:spcAft>
              <a:buNone/>
            </a:pPr>
            <a:r>
              <a:rPr lang="en-US" sz="1800" dirty="0">
                <a:solidFill>
                  <a:srgbClr val="0000FF"/>
                </a:solidFill>
                <a:latin typeface="Trebuchet MS"/>
                <a:ea typeface="Trebuchet MS"/>
                <a:cs typeface="Trebuchet MS"/>
                <a:sym typeface="Trebuchet MS"/>
              </a:rPr>
              <a:t>Step 2: I put 3 fellow friends on the same side on the bed sheet</a:t>
            </a:r>
          </a:p>
          <a:p>
            <a:pPr marL="1257300" lvl="0" indent="-800100" rtl="0">
              <a:lnSpc>
                <a:spcPct val="115000"/>
              </a:lnSpc>
              <a:spcBef>
                <a:spcPts val="200"/>
              </a:spcBef>
              <a:spcAft>
                <a:spcPts val="200"/>
              </a:spcAft>
              <a:buNone/>
            </a:pPr>
            <a:r>
              <a:rPr lang="en-US" sz="1800" dirty="0">
                <a:solidFill>
                  <a:srgbClr val="0000FF"/>
                </a:solidFill>
                <a:latin typeface="Trebuchet MS"/>
                <a:ea typeface="Trebuchet MS"/>
                <a:cs typeface="Trebuchet MS"/>
                <a:sym typeface="Trebuchet MS"/>
              </a:rPr>
              <a:t>Step 3: I put my camera on the tripod, and turn to manual mode and set the camera parameters.</a:t>
            </a:r>
          </a:p>
          <a:p>
            <a:pPr marL="1257300" lvl="0" indent="-800100" rtl="0">
              <a:lnSpc>
                <a:spcPct val="115000"/>
              </a:lnSpc>
              <a:spcBef>
                <a:spcPts val="200"/>
              </a:spcBef>
              <a:spcAft>
                <a:spcPts val="200"/>
              </a:spcAft>
              <a:buNone/>
            </a:pPr>
            <a:r>
              <a:rPr lang="en-US" sz="1800" dirty="0">
                <a:solidFill>
                  <a:srgbClr val="0000FF"/>
                </a:solidFill>
                <a:latin typeface="Trebuchet MS"/>
                <a:ea typeface="Trebuchet MS"/>
                <a:cs typeface="Trebuchet MS"/>
                <a:sym typeface="Trebuchet MS"/>
              </a:rPr>
              <a:t>Step 4: I horizontally rotate the camera and take the panorama images with the same camera settings.</a:t>
            </a:r>
            <a:endParaRPr sz="1800" dirty="0">
              <a:solidFill>
                <a:srgbClr val="0000FF"/>
              </a:solidFill>
              <a:latin typeface="Trebuchet MS"/>
              <a:ea typeface="Trebuchet MS"/>
              <a:cs typeface="Trebuchet MS"/>
              <a:sym typeface="Trebuchet MS"/>
            </a:endParaRPr>
          </a:p>
          <a:p>
            <a:pPr lvl="0" rtl="0">
              <a:lnSpc>
                <a:spcPct val="115000"/>
              </a:lnSpc>
              <a:spcBef>
                <a:spcPts val="0"/>
              </a:spcBef>
              <a:buNone/>
            </a:pPr>
            <a:endParaRPr sz="1800" b="1" dirty="0">
              <a:solidFill>
                <a:schemeClr val="dk1"/>
              </a:solidFill>
              <a:latin typeface="Trebuchet MS"/>
              <a:ea typeface="Trebuchet MS"/>
              <a:cs typeface="Trebuchet MS"/>
              <a:sym typeface="Trebuchet MS"/>
            </a:endParaRPr>
          </a:p>
          <a:p>
            <a:pPr lvl="0" rtl="0">
              <a:lnSpc>
                <a:spcPct val="115000"/>
              </a:lnSpc>
              <a:spcBef>
                <a:spcPts val="0"/>
              </a:spcBef>
              <a:buNone/>
            </a:pPr>
            <a:endParaRPr sz="1800" dirty="0">
              <a:solidFill>
                <a:srgbClr val="0000FF"/>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p:txBody>
      </p:sp>
      <p:sp>
        <p:nvSpPr>
          <p:cNvPr id="80" name="Shape 80"/>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6</a:t>
            </a:fld>
            <a:endParaRPr lang="en"/>
          </a:p>
        </p:txBody>
      </p:sp>
    </p:spTree>
    <p:extLst>
      <p:ext uri="{BB962C8B-B14F-4D97-AF65-F5344CB8AC3E}">
        <p14:creationId xmlns:p14="http://schemas.microsoft.com/office/powerpoint/2010/main" val="87821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78" name="Shape 78"/>
          <p:cNvSpPr txBox="1">
            <a:spLocks noGrp="1"/>
          </p:cNvSpPr>
          <p:nvPr>
            <p:ph type="title"/>
          </p:nvPr>
        </p:nvSpPr>
        <p:spPr>
          <a:xfrm>
            <a:off x="519350" y="1643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Setup and Panorama Type</a:t>
            </a:r>
          </a:p>
        </p:txBody>
      </p:sp>
      <p:sp>
        <p:nvSpPr>
          <p:cNvPr id="80" name="Shape 80"/>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1026" name="Picture 2" descr="Y:\Private\CS\Panorama\reserved\IMG-88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50" y="1352550"/>
            <a:ext cx="3733900" cy="28004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Y:\Private\CS\Panorama\reserved\IMG-88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352550"/>
            <a:ext cx="3733900" cy="2800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78" name="Shape 78"/>
          <p:cNvSpPr txBox="1">
            <a:spLocks noGrp="1"/>
          </p:cNvSpPr>
          <p:nvPr>
            <p:ph type="title"/>
          </p:nvPr>
        </p:nvSpPr>
        <p:spPr>
          <a:xfrm>
            <a:off x="519350" y="1643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Setup and Panorama Type</a:t>
            </a:r>
          </a:p>
        </p:txBody>
      </p:sp>
      <p:sp>
        <p:nvSpPr>
          <p:cNvPr id="79" name="Shape 79"/>
          <p:cNvSpPr txBox="1">
            <a:spLocks noGrp="1"/>
          </p:cNvSpPr>
          <p:nvPr>
            <p:ph type="body" idx="1"/>
          </p:nvPr>
        </p:nvSpPr>
        <p:spPr>
          <a:xfrm>
            <a:off x="435000" y="912300"/>
            <a:ext cx="8274000" cy="3870600"/>
          </a:xfrm>
          <a:prstGeom prst="rect">
            <a:avLst/>
          </a:prstGeom>
        </p:spPr>
        <p:txBody>
          <a:bodyPr wrap="square" lIns="91425" tIns="91425" rIns="91425" bIns="91425" anchor="t" anchorCtr="0">
            <a:noAutofit/>
          </a:bodyPr>
          <a:lstStyle/>
          <a:p>
            <a:pPr marL="457200" lvl="0" indent="-342900" rtl="0">
              <a:lnSpc>
                <a:spcPct val="115000"/>
              </a:lnSpc>
              <a:spcBef>
                <a:spcPts val="0"/>
              </a:spcBef>
              <a:buClr>
                <a:schemeClr val="dk1"/>
              </a:buClr>
              <a:buSzPct val="100000"/>
              <a:buFont typeface="Trebuchet MS"/>
              <a:buChar char="●"/>
            </a:pPr>
            <a:r>
              <a:rPr lang="en" sz="1800" b="1" dirty="0" smtClean="0">
                <a:solidFill>
                  <a:schemeClr val="dk1"/>
                </a:solidFill>
                <a:latin typeface="Trebuchet MS"/>
                <a:ea typeface="Trebuchet MS"/>
                <a:cs typeface="Trebuchet MS"/>
                <a:sym typeface="Trebuchet MS"/>
              </a:rPr>
              <a:t>What </a:t>
            </a:r>
            <a:r>
              <a:rPr lang="en" sz="1800" b="1" dirty="0">
                <a:solidFill>
                  <a:schemeClr val="dk1"/>
                </a:solidFill>
                <a:latin typeface="Trebuchet MS"/>
                <a:ea typeface="Trebuchet MS"/>
                <a:cs typeface="Trebuchet MS"/>
                <a:sym typeface="Trebuchet MS"/>
              </a:rPr>
              <a:t>kind of panorama did you make?  </a:t>
            </a:r>
            <a:endParaRPr lang="en" sz="1800" b="1" dirty="0" smtClean="0">
              <a:solidFill>
                <a:schemeClr val="dk1"/>
              </a:solidFill>
              <a:latin typeface="Trebuchet MS"/>
              <a:ea typeface="Trebuchet MS"/>
              <a:cs typeface="Trebuchet MS"/>
              <a:sym typeface="Trebuchet MS"/>
            </a:endParaRPr>
          </a:p>
          <a:p>
            <a:pPr marL="457200" lvl="0">
              <a:lnSpc>
                <a:spcPct val="115000"/>
              </a:lnSpc>
              <a:buClr>
                <a:schemeClr val="dk1"/>
              </a:buClr>
              <a:buNone/>
            </a:pPr>
            <a:r>
              <a:rPr lang="en" sz="1800" dirty="0">
                <a:solidFill>
                  <a:srgbClr val="0000FF"/>
                </a:solidFill>
                <a:latin typeface="Trebuchet MS"/>
                <a:ea typeface="Trebuchet MS"/>
                <a:cs typeface="Trebuchet MS"/>
                <a:sym typeface="Trebuchet MS"/>
              </a:rPr>
              <a:t>It is </a:t>
            </a:r>
            <a:r>
              <a:rPr lang="en-US" sz="1800" u="sng" dirty="0">
                <a:solidFill>
                  <a:srgbClr val="0000FF"/>
                </a:solidFill>
                <a:latin typeface="Trebuchet MS"/>
                <a:ea typeface="Trebuchet MS"/>
                <a:cs typeface="Trebuchet MS"/>
                <a:sym typeface="Trebuchet MS"/>
              </a:rPr>
              <a:t>Planar perspective motion</a:t>
            </a:r>
            <a:r>
              <a:rPr lang="en-US" sz="1800" dirty="0">
                <a:solidFill>
                  <a:srgbClr val="0000FF"/>
                </a:solidFill>
                <a:latin typeface="Trebuchet MS"/>
                <a:ea typeface="Trebuchet MS"/>
                <a:cs typeface="Trebuchet MS"/>
                <a:sym typeface="Trebuchet MS"/>
              </a:rPr>
              <a:t> </a:t>
            </a:r>
            <a:r>
              <a:rPr lang="en" sz="1800" dirty="0">
                <a:solidFill>
                  <a:srgbClr val="0000FF"/>
                </a:solidFill>
                <a:latin typeface="Trebuchet MS"/>
                <a:ea typeface="Trebuchet MS"/>
                <a:cs typeface="Trebuchet MS"/>
                <a:sym typeface="Trebuchet MS"/>
              </a:rPr>
              <a:t>Based on section 9.1 motion models in Szeliski’s book.</a:t>
            </a:r>
            <a:endParaRPr sz="1800" dirty="0">
              <a:solidFill>
                <a:srgbClr val="0000FF"/>
              </a:solidFill>
              <a:latin typeface="Trebuchet MS"/>
              <a:ea typeface="Trebuchet MS"/>
              <a:cs typeface="Trebuchet MS"/>
              <a:sym typeface="Trebuchet MS"/>
            </a:endParaRPr>
          </a:p>
          <a:p>
            <a:pPr lvl="0" rtl="0">
              <a:lnSpc>
                <a:spcPct val="115000"/>
              </a:lnSpc>
              <a:spcBef>
                <a:spcPts val="0"/>
              </a:spcBef>
              <a:buNone/>
            </a:pPr>
            <a:endParaRPr sz="1800" dirty="0">
              <a:solidFill>
                <a:schemeClr val="dk1"/>
              </a:solidFill>
              <a:latin typeface="Trebuchet MS"/>
              <a:ea typeface="Trebuchet MS"/>
              <a:cs typeface="Trebuchet MS"/>
              <a:sym typeface="Trebuchet MS"/>
            </a:endParaRPr>
          </a:p>
        </p:txBody>
      </p:sp>
      <p:sp>
        <p:nvSpPr>
          <p:cNvPr id="80" name="Shape 80"/>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8</a:t>
            </a:fld>
            <a:endParaRPr lang="en"/>
          </a:p>
        </p:txBody>
      </p:sp>
    </p:spTree>
    <p:extLst>
      <p:ext uri="{BB962C8B-B14F-4D97-AF65-F5344CB8AC3E}">
        <p14:creationId xmlns:p14="http://schemas.microsoft.com/office/powerpoint/2010/main" val="1486395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Shape 86"/>
          <p:cNvSpPr txBox="1"/>
          <p:nvPr/>
        </p:nvSpPr>
        <p:spPr>
          <a:xfrm>
            <a:off x="0" y="4944075"/>
            <a:ext cx="685800" cy="199500"/>
          </a:xfrm>
          <a:prstGeom prst="rect">
            <a:avLst/>
          </a:prstGeom>
          <a:noFill/>
          <a:ln>
            <a:noFill/>
          </a:ln>
        </p:spPr>
        <p:txBody>
          <a:bodyPr wrap="square" lIns="91425" tIns="91425" rIns="91425" bIns="91425" anchor="ctr" anchorCtr="0">
            <a:noAutofit/>
          </a:bodyPr>
          <a:lstStyle/>
          <a:p>
            <a:pPr lvl="0" rtl="0">
              <a:spcBef>
                <a:spcPts val="0"/>
              </a:spcBef>
              <a:buNone/>
            </a:pPr>
            <a:r>
              <a:rPr lang="en" sz="1000">
                <a:solidFill>
                  <a:srgbClr val="999999"/>
                </a:solidFill>
              </a:rPr>
              <a:t>CS 6475</a:t>
            </a:r>
          </a:p>
        </p:txBody>
      </p:sp>
      <p:sp>
        <p:nvSpPr>
          <p:cNvPr id="87" name="Shape 87"/>
          <p:cNvSpPr txBox="1">
            <a:spLocks noGrp="1"/>
          </p:cNvSpPr>
          <p:nvPr>
            <p:ph type="title"/>
          </p:nvPr>
        </p:nvSpPr>
        <p:spPr>
          <a:xfrm>
            <a:off x="457200" y="168225"/>
            <a:ext cx="8229600" cy="586800"/>
          </a:xfrm>
          <a:prstGeom prst="rect">
            <a:avLst/>
          </a:prstGeom>
        </p:spPr>
        <p:txBody>
          <a:bodyPr wrap="square" lIns="91425" tIns="91425" rIns="91425" bIns="91425" anchor="t" anchorCtr="0">
            <a:noAutofit/>
          </a:bodyPr>
          <a:lstStyle/>
          <a:p>
            <a:pPr lvl="0" algn="ctr" rtl="0">
              <a:spcBef>
                <a:spcPts val="0"/>
              </a:spcBef>
              <a:buNone/>
            </a:pPr>
            <a:r>
              <a:rPr lang="en" sz="3000"/>
              <a:t>Results - Test Images</a:t>
            </a:r>
          </a:p>
        </p:txBody>
      </p:sp>
      <p:sp>
        <p:nvSpPr>
          <p:cNvPr id="88" name="Shape 88"/>
          <p:cNvSpPr txBox="1">
            <a:spLocks noGrp="1"/>
          </p:cNvSpPr>
          <p:nvPr>
            <p:ph type="body" idx="1"/>
          </p:nvPr>
        </p:nvSpPr>
        <p:spPr>
          <a:xfrm>
            <a:off x="435000" y="818826"/>
            <a:ext cx="8274000" cy="457524"/>
          </a:xfrm>
          <a:prstGeom prst="rect">
            <a:avLst/>
          </a:prstGeom>
        </p:spPr>
        <p:txBody>
          <a:bodyPr wrap="square" lIns="91425" tIns="91425" rIns="91425" bIns="91425" anchor="t" anchorCtr="0">
            <a:noAutofit/>
          </a:bodyPr>
          <a:lstStyle/>
          <a:p>
            <a:pPr marL="457200" lvl="0" indent="-342900" rtl="0">
              <a:lnSpc>
                <a:spcPct val="115000"/>
              </a:lnSpc>
              <a:spcBef>
                <a:spcPts val="0"/>
              </a:spcBef>
              <a:buClr>
                <a:srgbClr val="0000FF"/>
              </a:buClr>
              <a:buSzPct val="100000"/>
              <a:buFont typeface="Trebuchet MS"/>
              <a:buChar char="●"/>
            </a:pPr>
            <a:r>
              <a:rPr lang="en" sz="1800" dirty="0">
                <a:solidFill>
                  <a:srgbClr val="0000FF"/>
                </a:solidFill>
                <a:latin typeface="Trebuchet MS"/>
                <a:ea typeface="Trebuchet MS"/>
                <a:cs typeface="Trebuchet MS"/>
                <a:sym typeface="Trebuchet MS"/>
              </a:rPr>
              <a:t>Show the resulting panorama from the images </a:t>
            </a:r>
            <a:r>
              <a:rPr lang="en" sz="1800" u="sng" dirty="0">
                <a:solidFill>
                  <a:srgbClr val="0000FF"/>
                </a:solidFill>
                <a:latin typeface="Trebuchet MS"/>
                <a:ea typeface="Trebuchet MS"/>
                <a:cs typeface="Trebuchet MS"/>
                <a:sym typeface="Trebuchet MS"/>
              </a:rPr>
              <a:t>we provided</a:t>
            </a:r>
            <a:r>
              <a:rPr lang="en" sz="1800" dirty="0">
                <a:solidFill>
                  <a:srgbClr val="0000FF"/>
                </a:solidFill>
                <a:latin typeface="Trebuchet MS"/>
                <a:ea typeface="Trebuchet MS"/>
                <a:cs typeface="Trebuchet MS"/>
                <a:sym typeface="Trebuchet MS"/>
              </a:rPr>
              <a:t>. </a:t>
            </a:r>
          </a:p>
        </p:txBody>
      </p:sp>
      <p:sp>
        <p:nvSpPr>
          <p:cNvPr id="89" name="Shape 89"/>
          <p:cNvSpPr txBox="1">
            <a:spLocks noGrp="1"/>
          </p:cNvSpPr>
          <p:nvPr>
            <p:ph type="sldNum" idx="12"/>
          </p:nvPr>
        </p:nvSpPr>
        <p:spPr>
          <a:xfrm>
            <a:off x="8556791"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9</a:t>
            </a:fld>
            <a:endParaRPr lang="en"/>
          </a:p>
        </p:txBody>
      </p:sp>
      <p:pic>
        <p:nvPicPr>
          <p:cNvPr id="1026" name="Picture 2" descr="Y:\Private\CS\Panorama\images\output\sample\outp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388" y="1352550"/>
            <a:ext cx="5554812"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emplate/>
  <TotalTime>2914</TotalTime>
  <Words>1782</Words>
  <Application>Microsoft Office PowerPoint</Application>
  <PresentationFormat>On-screen Show (16:9)</PresentationFormat>
  <Paragraphs>183</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Light Gradient</vt:lpstr>
      <vt:lpstr>Computational Photography Assignment #5 Panoramas</vt:lpstr>
      <vt:lpstr>Report Guidelines</vt:lpstr>
      <vt:lpstr>Original Input Images</vt:lpstr>
      <vt:lpstr>The Scene</vt:lpstr>
      <vt:lpstr>Basic Set-up</vt:lpstr>
      <vt:lpstr>Setup and Panorama Type</vt:lpstr>
      <vt:lpstr>Setup and Panorama Type</vt:lpstr>
      <vt:lpstr>Setup and Panorama Type</vt:lpstr>
      <vt:lpstr>Results - Test Images</vt:lpstr>
      <vt:lpstr>Test Images - Discussion</vt:lpstr>
      <vt:lpstr>Test Images - Discussion</vt:lpstr>
      <vt:lpstr>Results - Original Images</vt:lpstr>
      <vt:lpstr>Original Images - Discussion</vt:lpstr>
      <vt:lpstr>Effect of changing the number of matches in findMatchesBetweenImages()</vt:lpstr>
      <vt:lpstr>findMatchesBetweenImages()</vt:lpstr>
      <vt:lpstr>warpCanvas()</vt:lpstr>
      <vt:lpstr>blendImagePair()</vt:lpstr>
      <vt:lpstr>blendImagePair()</vt:lpstr>
      <vt:lpstr>Discussion &amp; Analysis</vt:lpstr>
      <vt:lpstr>Discussion &amp; Analysis</vt:lpstr>
      <vt:lpstr>Above and Beyond (read before removal)</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Photography Assignment #5 Panoramas</dc:title>
  <cp:lastModifiedBy>Bank of Nova Scotia User</cp:lastModifiedBy>
  <cp:revision>18</cp:revision>
  <dcterms:modified xsi:type="dcterms:W3CDTF">2017-10-20T15:43:28Z</dcterms:modified>
</cp:coreProperties>
</file>